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6" r:id="rId4"/>
    <p:sldId id="267" r:id="rId5"/>
    <p:sldId id="271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6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6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77586-A17C-3D52-5CC6-599819EDF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E5E515-9E38-9089-6CF7-8B3D2E0D1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E0484-9DE2-D79E-0802-3997E3693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FA3C-93C6-4CF5-A474-C0662D85F28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019DC-82CF-9F2D-0454-A824C095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6064F-D2E9-4EF0-CAC2-A15126BAC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5E3E-AAC4-4391-AECB-5C9FCE65B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582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51270-56AD-A1A6-6F16-9A07F43C7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9D19B2-0ED0-B77A-4487-5995D9C31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B3668-681E-5173-E4AC-07D7EAB43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FA3C-93C6-4CF5-A474-C0662D85F28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40D27-4401-37FE-7B9C-72132CC6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65711-D5F6-5C3C-6B2E-B81C26AE7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5E3E-AAC4-4391-AECB-5C9FCE65B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394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2A0D06-C8A8-4C04-1838-E36325255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2BD15C-6637-188C-1CD3-79D8E94C7E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BBC6B-562C-BA90-51F2-F7EE03426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FA3C-93C6-4CF5-A474-C0662D85F28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FD998D-EC49-4719-4966-C30E8288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56AE4-602B-B949-45B7-57A79C4DF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5E3E-AAC4-4391-AECB-5C9FCE65B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040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urpose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629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ultipurpose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26EC6E-44AF-4B8F-8148-0F55BF777E1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7092" y="884975"/>
            <a:ext cx="11157817" cy="1995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Montserrat (Body)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F3FE2B5-59ED-40B8-B474-81969D1BF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092" y="382773"/>
            <a:ext cx="11157817" cy="445500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Montserrat (Body)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83723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urpose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26EC6E-44AF-4B8F-8148-0F55BF777E1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7092" y="884975"/>
            <a:ext cx="11157817" cy="1995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4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Montserrat (Body)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F3FE2B5-59ED-40B8-B474-81969D1BF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092" y="382773"/>
            <a:ext cx="11157817" cy="445500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Montserrat (Body)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14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4F242-DEA9-321F-A4A0-D6005DD77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512C2-6BFB-B7C4-FD26-58E468917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55B14-AD35-4B3E-CF45-C9ACF1CB2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FA3C-93C6-4CF5-A474-C0662D85F28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28E72-4FD3-3AAF-CEF1-CC5DF8DA3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FBF87-9497-D878-581E-1305D5431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5E3E-AAC4-4391-AECB-5C9FCE65B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44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84514-EEF4-8082-8738-DE956ABB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F73F5E-0AF8-8227-819D-47172649B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3BDF2-384E-387B-BE77-D6265BEF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FA3C-93C6-4CF5-A474-C0662D85F28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10FCA-171A-D23E-431D-05192FE87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76AA0-C995-33BE-4D9C-2DA371757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5E3E-AAC4-4391-AECB-5C9FCE65B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38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E197C-00A1-7EA7-07B8-5E5DB87F0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BE3A6-8AB0-F1F5-08BB-073029C016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446337-5B11-0A20-A558-C2AC5FE0CE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4FB47C-2E94-C4AE-3C64-FA44CC945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FA3C-93C6-4CF5-A474-C0662D85F28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FF8A87-724A-FCA3-5D4F-1221E7561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428975-9DA1-D8F2-D1E6-CC2DDD7AA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5E3E-AAC4-4391-AECB-5C9FCE65B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48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6E83F-E36D-A856-CDDB-BBB3659D3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47E16C-65F2-94FD-6880-064D90B6F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833A30-88C5-EDAC-B3FD-EEF9AA5FC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83DF1C-793A-1543-C65C-BD0540D2D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76C6D9-1DAB-32AE-AA33-0BE7141A8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089C7A-E588-0C97-A899-05B83F616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FA3C-93C6-4CF5-A474-C0662D85F28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CA4873-9DCD-B241-5CF9-7DFA347EB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5285FC-E4A8-D980-5DE5-EB17CC1C7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5E3E-AAC4-4391-AECB-5C9FCE65B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627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D9FE-E0AE-9B39-1B6A-45F7567F1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6F21E0-BAE3-359A-4AAC-8DDB5E713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FA3C-93C6-4CF5-A474-C0662D85F28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C49C7E-3F8D-F1C8-A6FD-07FD2E51C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144687-C0C4-422A-99AF-B0ACA959D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5E3E-AAC4-4391-AECB-5C9FCE65B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5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F2226D-5C91-0E6C-81E7-C0A2966D0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FA3C-93C6-4CF5-A474-C0662D85F28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D1FD3E-E26F-1368-2C60-B5D4A7E38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C9DAC5-2246-3510-337D-3D0E2504F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5E3E-AAC4-4391-AECB-5C9FCE65B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399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BE4D1-9CEE-88FD-011C-C26059604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FD557-41CA-E9ED-D6C9-D67FDCA6D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883E54-8D58-D983-9C3B-AE3554E0EA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D7C013-5DFA-80BF-CFD7-A102981B5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FA3C-93C6-4CF5-A474-C0662D85F28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3C82CC-DA38-8558-BFD3-5E537BC0F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8ED4A-763A-649A-2464-A70A53EA9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5E3E-AAC4-4391-AECB-5C9FCE65B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052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AE78E-8C2B-F487-81AD-A4E69C187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198CAF-ACED-8251-D832-AC85F32987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31181F-CEC4-36D4-A7E6-336A3787A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F65FDD-6BC6-25EA-7DE2-EAE2DED17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FA3C-93C6-4CF5-A474-C0662D85F28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4029ED-C4AF-1865-4FA4-25E3CA1AA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DC47F9-22BB-E0E2-44E7-0B27AABCE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5E3E-AAC4-4391-AECB-5C9FCE65B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6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E06533-A682-52F2-A302-3420B50BA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B1330-2BB2-5513-2F2C-A5CD05823A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1C9C9-0342-6510-D1B9-A60A4779AE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FFA3C-93C6-4CF5-A474-C0662D85F28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5A972D-CC38-3E82-1E65-D9A1F63EF2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E1183-E92B-ADC3-53C3-7A607AB9E5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95E3E-AAC4-4391-AECB-5C9FCE65B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174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5521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ctr" defTabSz="1219108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66" indent="-457166" algn="l" defTabSz="1219108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26" indent="-380973" algn="l" defTabSz="1219108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885" indent="-304776" algn="l" defTabSz="121910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440" indent="-304776" algn="l" defTabSz="1219108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2994" indent="-304776" algn="l" defTabSz="1219108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548" indent="-304776" algn="l" defTabSz="1219108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1219108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6" indent="-304776" algn="l" defTabSz="1219108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1219108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08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6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75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Shape 1">
            <a:extLst>
              <a:ext uri="{FF2B5EF4-FFF2-40B4-BE49-F238E27FC236}">
                <a16:creationId xmlns:a16="http://schemas.microsoft.com/office/drawing/2014/main" id="{D5A81430-1317-41EE-E063-E5E8F04A5D88}"/>
              </a:ext>
            </a:extLst>
          </p:cNvPr>
          <p:cNvSpPr txBox="1"/>
          <p:nvPr/>
        </p:nvSpPr>
        <p:spPr>
          <a:xfrm>
            <a:off x="4322160" y="1304640"/>
            <a:ext cx="7197480" cy="24210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r>
              <a:rPr lang="en-US" sz="3200" b="1" strike="noStrike" cap="all" spc="-1" dirty="0" err="1">
                <a:latin typeface="Montserrat (Body)"/>
              </a:rPr>
              <a:t>eidas</a:t>
            </a:r>
            <a:endParaRPr lang="en-US" sz="3200" b="0" strike="noStrike" spc="-1" dirty="0">
              <a:latin typeface="Montserrat (Body)"/>
            </a:endParaRPr>
          </a:p>
        </p:txBody>
      </p:sp>
      <p:sp>
        <p:nvSpPr>
          <p:cNvPr id="8" name="TextShape 2">
            <a:extLst>
              <a:ext uri="{FF2B5EF4-FFF2-40B4-BE49-F238E27FC236}">
                <a16:creationId xmlns:a16="http://schemas.microsoft.com/office/drawing/2014/main" id="{B050403B-F3FF-8125-006A-713F4F640472}"/>
              </a:ext>
            </a:extLst>
          </p:cNvPr>
          <p:cNvSpPr txBox="1"/>
          <p:nvPr/>
        </p:nvSpPr>
        <p:spPr>
          <a:xfrm>
            <a:off x="4356360" y="4591080"/>
            <a:ext cx="7197480" cy="14050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Aft>
                <a:spcPts val="1001"/>
              </a:spcAft>
            </a:pPr>
            <a:r>
              <a:rPr lang="en-US" sz="2000" b="1" cap="all" spc="-1" dirty="0">
                <a:latin typeface="Montserrat (Body)"/>
              </a:rPr>
              <a:t>SISTEM DE INTEROPERABILITATE TEHNOLOGICĂ CU STATELE MEMBRE UE (SITUE)</a:t>
            </a:r>
            <a:endParaRPr lang="en-US" sz="2000" spc="-1" dirty="0">
              <a:latin typeface="Montserrat (Body)"/>
            </a:endParaRPr>
          </a:p>
        </p:txBody>
      </p:sp>
    </p:spTree>
    <p:extLst>
      <p:ext uri="{BB962C8B-B14F-4D97-AF65-F5344CB8AC3E}">
        <p14:creationId xmlns:p14="http://schemas.microsoft.com/office/powerpoint/2010/main" val="989964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7E102C2-9EEB-4FE3-A853-24FF48AEA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Prezentare</a:t>
            </a:r>
            <a:r>
              <a:rPr lang="en-US" dirty="0"/>
              <a:t> </a:t>
            </a:r>
            <a:r>
              <a:rPr lang="en-US" dirty="0" err="1"/>
              <a:t>Generala</a:t>
            </a:r>
            <a:endParaRPr lang="en-US" dirty="0"/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4D0B081E-B522-4F4B-9634-5064AD4154B7}"/>
              </a:ext>
            </a:extLst>
          </p:cNvPr>
          <p:cNvGrpSpPr/>
          <p:nvPr/>
        </p:nvGrpSpPr>
        <p:grpSpPr>
          <a:xfrm>
            <a:off x="6913706" y="468434"/>
            <a:ext cx="5059306" cy="5920574"/>
            <a:chOff x="6615590" y="468713"/>
            <a:chExt cx="5059306" cy="5920574"/>
          </a:xfrm>
        </p:grpSpPr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333ACB40-472C-4FAF-A7D8-9E122CCD0CB2}"/>
                </a:ext>
              </a:extLst>
            </p:cNvPr>
            <p:cNvSpPr/>
            <p:nvPr/>
          </p:nvSpPr>
          <p:spPr>
            <a:xfrm>
              <a:off x="6631215" y="468713"/>
              <a:ext cx="4565178" cy="1973456"/>
            </a:xfrm>
            <a:custGeom>
              <a:avLst/>
              <a:gdLst>
                <a:gd name="connsiteX0" fmla="*/ 3938 w 3084956"/>
                <a:gd name="connsiteY0" fmla="*/ 1302302 h 1333579"/>
                <a:gd name="connsiteX1" fmla="*/ 6166 w 3084956"/>
                <a:gd name="connsiteY1" fmla="*/ 1288636 h 1333579"/>
                <a:gd name="connsiteX2" fmla="*/ 1441905 w 3084956"/>
                <a:gd name="connsiteY2" fmla="*/ 4228 h 1333579"/>
                <a:gd name="connsiteX3" fmla="*/ 1486466 w 3084956"/>
                <a:gd name="connsiteY3" fmla="*/ 1643 h 1333579"/>
                <a:gd name="connsiteX4" fmla="*/ 2984264 w 3084956"/>
                <a:gd name="connsiteY4" fmla="*/ 903031 h 1333579"/>
                <a:gd name="connsiteX5" fmla="*/ 3046650 w 3084956"/>
                <a:gd name="connsiteY5" fmla="*/ 1066661 h 1333579"/>
                <a:gd name="connsiteX6" fmla="*/ 3084616 w 3084956"/>
                <a:gd name="connsiteY6" fmla="*/ 1333405 h 1333579"/>
                <a:gd name="connsiteX7" fmla="*/ -340 w 3084956"/>
                <a:gd name="connsiteY7" fmla="*/ 1333405 h 1333579"/>
                <a:gd name="connsiteX8" fmla="*/ 3938 w 3084956"/>
                <a:gd name="connsiteY8" fmla="*/ 1302302 h 1333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84956" h="1333579">
                  <a:moveTo>
                    <a:pt x="3938" y="1302302"/>
                  </a:moveTo>
                  <a:cubicBezTo>
                    <a:pt x="4651" y="1297727"/>
                    <a:pt x="5393" y="1293152"/>
                    <a:pt x="6166" y="1288636"/>
                  </a:cubicBezTo>
                  <a:cubicBezTo>
                    <a:pt x="116381" y="624107"/>
                    <a:pt x="769919" y="50958"/>
                    <a:pt x="1441905" y="4228"/>
                  </a:cubicBezTo>
                  <a:cubicBezTo>
                    <a:pt x="1456848" y="3218"/>
                    <a:pt x="1471701" y="2356"/>
                    <a:pt x="1486466" y="1643"/>
                  </a:cubicBezTo>
                  <a:cubicBezTo>
                    <a:pt x="2120664" y="-28926"/>
                    <a:pt x="2714133" y="328427"/>
                    <a:pt x="2984264" y="903031"/>
                  </a:cubicBezTo>
                  <a:cubicBezTo>
                    <a:pt x="3011506" y="960991"/>
                    <a:pt x="3033044" y="1016396"/>
                    <a:pt x="3046650" y="1066661"/>
                  </a:cubicBezTo>
                  <a:cubicBezTo>
                    <a:pt x="3069733" y="1153775"/>
                    <a:pt x="3082477" y="1243308"/>
                    <a:pt x="3084616" y="1333405"/>
                  </a:cubicBezTo>
                  <a:lnTo>
                    <a:pt x="-340" y="1333405"/>
                  </a:lnTo>
                  <a:cubicBezTo>
                    <a:pt x="2066" y="1313293"/>
                    <a:pt x="3938" y="1302302"/>
                    <a:pt x="3938" y="1302302"/>
                  </a:cubicBezTo>
                  <a:close/>
                </a:path>
              </a:pathLst>
            </a:custGeom>
            <a:solidFill>
              <a:schemeClr val="accent1"/>
            </a:solidFill>
            <a:ln w="297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/>
                <a:ea typeface="+mn-ea"/>
                <a:cs typeface="+mn-cs"/>
              </a:endParaRPr>
            </a:p>
          </p:txBody>
        </p: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87520577-E0F5-46DC-97E3-D5536E6DF953}"/>
                </a:ext>
              </a:extLst>
            </p:cNvPr>
            <p:cNvGrpSpPr/>
            <p:nvPr/>
          </p:nvGrpSpPr>
          <p:grpSpPr>
            <a:xfrm>
              <a:off x="6615590" y="2441912"/>
              <a:ext cx="5059306" cy="1973619"/>
              <a:chOff x="6615590" y="2441912"/>
              <a:chExt cx="5059306" cy="1973619"/>
            </a:xfrm>
          </p:grpSpPr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3DFDBCD4-BB32-4CB3-BFDB-1A3748554B97}"/>
                  </a:ext>
                </a:extLst>
              </p:cNvPr>
              <p:cNvSpPr/>
              <p:nvPr/>
            </p:nvSpPr>
            <p:spPr>
              <a:xfrm>
                <a:off x="6615902" y="2442170"/>
                <a:ext cx="5058994" cy="1973361"/>
              </a:xfrm>
              <a:custGeom>
                <a:avLst/>
                <a:gdLst>
                  <a:gd name="connsiteX0" fmla="*/ 439490 w 3418656"/>
                  <a:gd name="connsiteY0" fmla="*/ 1219234 h 1333515"/>
                  <a:gd name="connsiteX1" fmla="*/ 359042 w 3418656"/>
                  <a:gd name="connsiteY1" fmla="*/ 1148679 h 1333515"/>
                  <a:gd name="connsiteX2" fmla="*/ 10008 w 3418656"/>
                  <a:gd name="connsiteY2" fmla="*/ -174 h 1333515"/>
                  <a:gd name="connsiteX3" fmla="*/ 3094964 w 3418656"/>
                  <a:gd name="connsiteY3" fmla="*/ -174 h 1333515"/>
                  <a:gd name="connsiteX4" fmla="*/ 3075535 w 3418656"/>
                  <a:gd name="connsiteY4" fmla="*/ 263600 h 1333515"/>
                  <a:gd name="connsiteX5" fmla="*/ 3091488 w 3418656"/>
                  <a:gd name="connsiteY5" fmla="*/ 409167 h 1333515"/>
                  <a:gd name="connsiteX6" fmla="*/ 3397981 w 3418656"/>
                  <a:gd name="connsiteY6" fmla="*/ 888054 h 1333515"/>
                  <a:gd name="connsiteX7" fmla="*/ 3283072 w 3418656"/>
                  <a:gd name="connsiteY7" fmla="*/ 1117872 h 1333515"/>
                  <a:gd name="connsiteX8" fmla="*/ 3187324 w 3418656"/>
                  <a:gd name="connsiteY8" fmla="*/ 1226394 h 1333515"/>
                  <a:gd name="connsiteX9" fmla="*/ 3201733 w 3418656"/>
                  <a:gd name="connsiteY9" fmla="*/ 1333341 h 1333515"/>
                  <a:gd name="connsiteX10" fmla="*/ 542160 w 3418656"/>
                  <a:gd name="connsiteY10" fmla="*/ 1333341 h 1333515"/>
                  <a:gd name="connsiteX11" fmla="*/ 439490 w 3418656"/>
                  <a:gd name="connsiteY11" fmla="*/ 1219234 h 13335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418656" h="1333515">
                    <a:moveTo>
                      <a:pt x="439490" y="1219234"/>
                    </a:moveTo>
                    <a:cubicBezTo>
                      <a:pt x="411357" y="1197250"/>
                      <a:pt x="384502" y="1173692"/>
                      <a:pt x="359042" y="1148679"/>
                    </a:cubicBezTo>
                    <a:cubicBezTo>
                      <a:pt x="-50923" y="742011"/>
                      <a:pt x="-7134" y="142185"/>
                      <a:pt x="10008" y="-174"/>
                    </a:cubicBezTo>
                    <a:lnTo>
                      <a:pt x="3094964" y="-174"/>
                    </a:lnTo>
                    <a:cubicBezTo>
                      <a:pt x="3097163" y="88173"/>
                      <a:pt x="3090656" y="176524"/>
                      <a:pt x="3075535" y="263600"/>
                    </a:cubicBezTo>
                    <a:cubicBezTo>
                      <a:pt x="3058513" y="363031"/>
                      <a:pt x="3091488" y="409167"/>
                      <a:pt x="3091488" y="409167"/>
                    </a:cubicBezTo>
                    <a:lnTo>
                      <a:pt x="3397981" y="888054"/>
                    </a:lnTo>
                    <a:cubicBezTo>
                      <a:pt x="3480984" y="1073191"/>
                      <a:pt x="3283072" y="1117872"/>
                      <a:pt x="3283072" y="1117872"/>
                    </a:cubicBezTo>
                    <a:cubicBezTo>
                      <a:pt x="3136228" y="1124259"/>
                      <a:pt x="3187324" y="1226394"/>
                      <a:pt x="3187324" y="1226394"/>
                    </a:cubicBezTo>
                    <a:cubicBezTo>
                      <a:pt x="3202892" y="1269678"/>
                      <a:pt x="3205803" y="1304970"/>
                      <a:pt x="3201733" y="1333341"/>
                    </a:cubicBezTo>
                    <a:lnTo>
                      <a:pt x="542160" y="1333341"/>
                    </a:lnTo>
                    <a:cubicBezTo>
                      <a:pt x="499975" y="1271787"/>
                      <a:pt x="460761" y="1236078"/>
                      <a:pt x="439490" y="1219234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297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121914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Roboto"/>
                  <a:ea typeface="+mn-ea"/>
                  <a:cs typeface="+mn-cs"/>
                </a:endParaRPr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2C7601C7-B433-44A3-9A8D-AFF4A2E336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15590" y="2441912"/>
                <a:ext cx="4581005" cy="244120"/>
              </a:xfrm>
              <a:custGeom>
                <a:avLst/>
                <a:gdLst>
                  <a:gd name="connsiteX0" fmla="*/ 15122 w 4581005"/>
                  <a:gd name="connsiteY0" fmla="*/ 0 h 244120"/>
                  <a:gd name="connsiteX1" fmla="*/ 4580300 w 4581005"/>
                  <a:gd name="connsiteY1" fmla="*/ 0 h 244120"/>
                  <a:gd name="connsiteX2" fmla="*/ 4571509 w 4581005"/>
                  <a:gd name="connsiteY2" fmla="*/ 244120 h 244120"/>
                  <a:gd name="connsiteX3" fmla="*/ 0 w 4581005"/>
                  <a:gd name="connsiteY3" fmla="*/ 244120 h 244120"/>
                  <a:gd name="connsiteX4" fmla="*/ 15122 w 4581005"/>
                  <a:gd name="connsiteY4" fmla="*/ 0 h 244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81005" h="244120">
                    <a:moveTo>
                      <a:pt x="15122" y="0"/>
                    </a:moveTo>
                    <a:lnTo>
                      <a:pt x="4580300" y="0"/>
                    </a:lnTo>
                    <a:cubicBezTo>
                      <a:pt x="4582500" y="81479"/>
                      <a:pt x="4579554" y="163015"/>
                      <a:pt x="4571509" y="244120"/>
                    </a:cubicBezTo>
                    <a:lnTo>
                      <a:pt x="0" y="244120"/>
                    </a:lnTo>
                    <a:cubicBezTo>
                      <a:pt x="703" y="162536"/>
                      <a:pt x="5758" y="81048"/>
                      <a:pt x="15122" y="0"/>
                    </a:cubicBezTo>
                    <a:close/>
                  </a:path>
                </a:pathLst>
              </a:custGeom>
              <a:gradFill flip="none" rotWithShape="1">
                <a:gsLst>
                  <a:gs pos="5000">
                    <a:schemeClr val="tx1">
                      <a:alpha val="30000"/>
                    </a:schemeClr>
                  </a:gs>
                  <a:gs pos="53000">
                    <a:srgbClr val="000000">
                      <a:lumMod val="0"/>
                      <a:alpha val="0"/>
                    </a:srgbClr>
                  </a:gs>
                  <a:gs pos="100000">
                    <a:schemeClr val="tx1">
                      <a:alpha val="0"/>
                    </a:schemeClr>
                  </a:gs>
                </a:gsLst>
                <a:lin ang="558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121914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Roboto"/>
                  <a:ea typeface="+mn-ea"/>
                  <a:cs typeface="+mn-cs"/>
                </a:endParaRPr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7BC5F2D7-7BB9-4CFD-BBB1-895575383A26}"/>
                </a:ext>
              </a:extLst>
            </p:cNvPr>
            <p:cNvGrpSpPr/>
            <p:nvPr/>
          </p:nvGrpSpPr>
          <p:grpSpPr>
            <a:xfrm>
              <a:off x="7418200" y="4415406"/>
              <a:ext cx="3936103" cy="1973881"/>
              <a:chOff x="7418200" y="4415406"/>
              <a:chExt cx="3936103" cy="1973881"/>
            </a:xfrm>
          </p:grpSpPr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07C14052-37A4-405A-A91C-53A79A0BD67B}"/>
                  </a:ext>
                </a:extLst>
              </p:cNvPr>
              <p:cNvSpPr/>
              <p:nvPr/>
            </p:nvSpPr>
            <p:spPr>
              <a:xfrm>
                <a:off x="7418704" y="4415663"/>
                <a:ext cx="3935599" cy="1973624"/>
              </a:xfrm>
              <a:custGeom>
                <a:avLst/>
                <a:gdLst>
                  <a:gd name="connsiteX0" fmla="*/ 2659174 w 2659513"/>
                  <a:gd name="connsiteY0" fmla="*/ -174 h 1333693"/>
                  <a:gd name="connsiteX1" fmla="*/ 2587311 w 2659513"/>
                  <a:gd name="connsiteY1" fmla="*/ 103476 h 1333693"/>
                  <a:gd name="connsiteX2" fmla="*/ 2588292 w 2659513"/>
                  <a:gd name="connsiteY2" fmla="*/ 107100 h 1333693"/>
                  <a:gd name="connsiteX3" fmla="*/ 2570646 w 2659513"/>
                  <a:gd name="connsiteY3" fmla="*/ 282375 h 1333693"/>
                  <a:gd name="connsiteX4" fmla="*/ 2536213 w 2659513"/>
                  <a:gd name="connsiteY4" fmla="*/ 429160 h 1333693"/>
                  <a:gd name="connsiteX5" fmla="*/ 2153164 w 2659513"/>
                  <a:gd name="connsiteY5" fmla="*/ 786662 h 1333693"/>
                  <a:gd name="connsiteX6" fmla="*/ 1844205 w 2659513"/>
                  <a:gd name="connsiteY6" fmla="*/ 772818 h 1333693"/>
                  <a:gd name="connsiteX7" fmla="*/ 1674456 w 2659513"/>
                  <a:gd name="connsiteY7" fmla="*/ 984128 h 1333693"/>
                  <a:gd name="connsiteX8" fmla="*/ 1674456 w 2659513"/>
                  <a:gd name="connsiteY8" fmla="*/ 1333519 h 1333693"/>
                  <a:gd name="connsiteX9" fmla="*/ 161299 w 2659513"/>
                  <a:gd name="connsiteY9" fmla="*/ 1333519 h 1333693"/>
                  <a:gd name="connsiteX10" fmla="*/ 161299 w 2659513"/>
                  <a:gd name="connsiteY10" fmla="*/ 917613 h 1333693"/>
                  <a:gd name="connsiteX11" fmla="*/ 164953 w 2659513"/>
                  <a:gd name="connsiteY11" fmla="*/ 821449 h 1333693"/>
                  <a:gd name="connsiteX12" fmla="*/ -340 w 2659513"/>
                  <a:gd name="connsiteY12" fmla="*/ -174 h 1333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659513" h="1333693">
                    <a:moveTo>
                      <a:pt x="2659174" y="-174"/>
                    </a:moveTo>
                    <a:cubicBezTo>
                      <a:pt x="2648331" y="76323"/>
                      <a:pt x="2587311" y="103476"/>
                      <a:pt x="2587311" y="103476"/>
                    </a:cubicBezTo>
                    <a:lnTo>
                      <a:pt x="2588292" y="107100"/>
                    </a:lnTo>
                    <a:cubicBezTo>
                      <a:pt x="2604988" y="165624"/>
                      <a:pt x="2598689" y="228337"/>
                      <a:pt x="2570646" y="282375"/>
                    </a:cubicBezTo>
                    <a:cubicBezTo>
                      <a:pt x="2532500" y="354565"/>
                      <a:pt x="2536213" y="429160"/>
                      <a:pt x="2536213" y="429160"/>
                    </a:cubicBezTo>
                    <a:cubicBezTo>
                      <a:pt x="2657540" y="959055"/>
                      <a:pt x="2153164" y="786662"/>
                      <a:pt x="2153164" y="786662"/>
                    </a:cubicBezTo>
                    <a:cubicBezTo>
                      <a:pt x="2013242" y="758291"/>
                      <a:pt x="1914196" y="758499"/>
                      <a:pt x="1844205" y="772818"/>
                    </a:cubicBezTo>
                    <a:cubicBezTo>
                      <a:pt x="1744655" y="793197"/>
                      <a:pt x="1674456" y="882528"/>
                      <a:pt x="1674456" y="984128"/>
                    </a:cubicBezTo>
                    <a:lnTo>
                      <a:pt x="1674456" y="1333519"/>
                    </a:lnTo>
                    <a:lnTo>
                      <a:pt x="161299" y="1333519"/>
                    </a:lnTo>
                    <a:lnTo>
                      <a:pt x="161299" y="917613"/>
                    </a:lnTo>
                    <a:cubicBezTo>
                      <a:pt x="161299" y="885588"/>
                      <a:pt x="162844" y="853385"/>
                      <a:pt x="164953" y="821449"/>
                    </a:cubicBezTo>
                    <a:cubicBezTo>
                      <a:pt x="193948" y="382401"/>
                      <a:pt x="89971" y="131728"/>
                      <a:pt x="-340" y="-174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297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121914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Roboto"/>
                  <a:ea typeface="+mn-ea"/>
                  <a:cs typeface="+mn-cs"/>
                </a:endParaRPr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F7862993-A0A2-49AC-A5BD-CFF4D03B6F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18200" y="4415406"/>
                <a:ext cx="3935600" cy="246977"/>
              </a:xfrm>
              <a:custGeom>
                <a:avLst/>
                <a:gdLst>
                  <a:gd name="connsiteX0" fmla="*/ 0 w 3935600"/>
                  <a:gd name="connsiteY0" fmla="*/ 0 h 246977"/>
                  <a:gd name="connsiteX1" fmla="*/ 3935600 w 3935600"/>
                  <a:gd name="connsiteY1" fmla="*/ 0 h 246977"/>
                  <a:gd name="connsiteX2" fmla="*/ 3829256 w 3935600"/>
                  <a:gd name="connsiteY2" fmla="*/ 153383 h 246977"/>
                  <a:gd name="connsiteX3" fmla="*/ 3830708 w 3935600"/>
                  <a:gd name="connsiteY3" fmla="*/ 158746 h 246977"/>
                  <a:gd name="connsiteX4" fmla="*/ 3843896 w 3935600"/>
                  <a:gd name="connsiteY4" fmla="*/ 246977 h 246977"/>
                  <a:gd name="connsiteX5" fmla="*/ 128237 w 3935600"/>
                  <a:gd name="connsiteY5" fmla="*/ 246977 h 246977"/>
                  <a:gd name="connsiteX6" fmla="*/ 0 w 3935600"/>
                  <a:gd name="connsiteY6" fmla="*/ 0 h 24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935600" h="246977">
                    <a:moveTo>
                      <a:pt x="0" y="0"/>
                    </a:moveTo>
                    <a:lnTo>
                      <a:pt x="3935600" y="0"/>
                    </a:lnTo>
                    <a:cubicBezTo>
                      <a:pt x="3919555" y="113201"/>
                      <a:pt x="3829256" y="153383"/>
                      <a:pt x="3829256" y="153383"/>
                    </a:cubicBezTo>
                    <a:lnTo>
                      <a:pt x="3830708" y="158746"/>
                    </a:lnTo>
                    <a:cubicBezTo>
                      <a:pt x="3838708" y="187497"/>
                      <a:pt x="3843104" y="217127"/>
                      <a:pt x="3843896" y="246977"/>
                    </a:cubicBezTo>
                    <a:lnTo>
                      <a:pt x="128237" y="246977"/>
                    </a:lnTo>
                    <a:cubicBezTo>
                      <a:pt x="95090" y="160021"/>
                      <a:pt x="52051" y="77153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5000">
                    <a:schemeClr val="tx1">
                      <a:alpha val="35000"/>
                    </a:schemeClr>
                  </a:gs>
                  <a:gs pos="50000">
                    <a:srgbClr val="000000">
                      <a:lumMod val="0"/>
                      <a:alpha val="0"/>
                    </a:srgbClr>
                  </a:gs>
                  <a:gs pos="91000">
                    <a:schemeClr val="tx1">
                      <a:alpha val="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121914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Roboto"/>
                  <a:ea typeface="+mn-ea"/>
                  <a:cs typeface="+mn-cs"/>
                </a:endParaRPr>
              </a:p>
            </p:txBody>
          </p:sp>
        </p:grp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ABB19FD7-E4BB-45D7-9D3C-C5DC280FC93C}"/>
              </a:ext>
            </a:extLst>
          </p:cNvPr>
          <p:cNvSpPr txBox="1"/>
          <p:nvPr/>
        </p:nvSpPr>
        <p:spPr>
          <a:xfrm>
            <a:off x="1666754" y="2948180"/>
            <a:ext cx="5153496" cy="1266180"/>
          </a:xfrm>
          <a:prstGeom prst="rect">
            <a:avLst/>
          </a:prstGeom>
          <a:noFill/>
        </p:spPr>
        <p:txBody>
          <a:bodyPr wrap="square" lIns="0" rIns="0" anchor="ctr">
            <a:spAutoFit/>
          </a:bodyPr>
          <a:lstStyle/>
          <a:p>
            <a:pPr marL="171450" marR="0" lvl="0" indent="-171450" algn="l" defTabSz="1219140" rtl="0" eaLnBrk="1" fontAlgn="auto" latinLnBrk="0" hangingPunct="1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Autentificarea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cetatenilor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din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cadrul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Montserrat (Body)"/>
                <a:cs typeface="Mongolian Baiti" panose="03000500000000000000" pitchFamily="66" charset="0"/>
              </a:rPr>
              <a:t>mai</a:t>
            </a:r>
            <a:r>
              <a:rPr lang="en-US" sz="1050" dirty="0">
                <a:solidFill>
                  <a:prstClr val="black"/>
                </a:solidFill>
                <a:latin typeface="Montserrat (Body)"/>
                <a:cs typeface="Mongolian Baiti" panose="03000500000000000000" pitchFamily="66" charset="0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Montserrat (Body)"/>
                <a:cs typeface="Mongolian Baiti" panose="03000500000000000000" pitchFamily="66" charset="0"/>
              </a:rPr>
              <a:t>multor</a:t>
            </a:r>
            <a:r>
              <a:rPr lang="en-US" sz="1050" dirty="0">
                <a:solidFill>
                  <a:prstClr val="black"/>
                </a:solidFill>
                <a:latin typeface="Montserrat (Body)"/>
                <a:cs typeface="Mongolian Baiti" panose="03000500000000000000" pitchFamily="66" charset="0"/>
              </a:rPr>
              <a:t> state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membre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(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Cehia</a:t>
            </a:r>
            <a:r>
              <a:rPr lang="en-US" sz="1050" dirty="0">
                <a:solidFill>
                  <a:prstClr val="black"/>
                </a:solidFill>
                <a:latin typeface="Montserrat (Body)"/>
                <a:cs typeface="Mongolian Baiti" panose="03000500000000000000" pitchFamily="66" charset="0"/>
              </a:rPr>
              <a:t>, Germania, </a:t>
            </a:r>
            <a:r>
              <a:rPr lang="en-US" sz="1050" dirty="0" err="1">
                <a:solidFill>
                  <a:prstClr val="black"/>
                </a:solidFill>
                <a:latin typeface="Montserrat (Body)"/>
                <a:cs typeface="Mongolian Baiti" panose="03000500000000000000" pitchFamily="66" charset="0"/>
              </a:rPr>
              <a:t>Franta</a:t>
            </a:r>
            <a:r>
              <a:rPr lang="en-US" sz="1050" dirty="0">
                <a:solidFill>
                  <a:prstClr val="black"/>
                </a:solidFill>
                <a:latin typeface="Montserrat (Body)"/>
                <a:cs typeface="Mongolian Baiti" panose="03000500000000000000" pitchFamily="66" charset="0"/>
              </a:rPr>
              <a:t>, </a:t>
            </a:r>
            <a:r>
              <a:rPr lang="en-US" sz="1050" dirty="0" err="1">
                <a:solidFill>
                  <a:prstClr val="black"/>
                </a:solidFill>
                <a:latin typeface="Montserrat (Body)"/>
                <a:cs typeface="Mongolian Baiti" panose="03000500000000000000" pitchFamily="66" charset="0"/>
              </a:rPr>
              <a:t>Portugalia</a:t>
            </a:r>
            <a:r>
              <a:rPr lang="en-US" sz="1050" dirty="0">
                <a:solidFill>
                  <a:prstClr val="black"/>
                </a:solidFill>
                <a:latin typeface="Montserrat (Body)"/>
                <a:cs typeface="Mongolian Baiti" panose="03000500000000000000" pitchFamily="66" charset="0"/>
              </a:rPr>
              <a:t>, Luxemburg, Polonia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) la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anumite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servicii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publice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din Romania (ADR-ghiseul.ro, ONRC,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PCUe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, MAT, ANCPI)</a:t>
            </a:r>
          </a:p>
          <a:p>
            <a:pPr marL="171450" marR="0" lvl="0" indent="-171450" algn="l" defTabSz="1219140" rtl="0" eaLnBrk="1" fontAlgn="auto" latinLnBrk="0" hangingPunct="1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Autentificarea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cetatenilor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romani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la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anumite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servicii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publice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din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cadrul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mai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multor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state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membre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(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Cehia</a:t>
            </a:r>
            <a:r>
              <a:rPr lang="en-US" sz="1050" dirty="0">
                <a:solidFill>
                  <a:prstClr val="black"/>
                </a:solidFill>
                <a:latin typeface="Montserrat (Body)"/>
                <a:cs typeface="Mongolian Baiti" panose="03000500000000000000" pitchFamily="66" charset="0"/>
              </a:rPr>
              <a:t>, Germania, </a:t>
            </a:r>
            <a:r>
              <a:rPr lang="en-US" sz="1050" dirty="0" err="1">
                <a:solidFill>
                  <a:prstClr val="black"/>
                </a:solidFill>
                <a:latin typeface="Montserrat (Body)"/>
                <a:cs typeface="Mongolian Baiti" panose="03000500000000000000" pitchFamily="66" charset="0"/>
              </a:rPr>
              <a:t>Franta</a:t>
            </a:r>
            <a:r>
              <a:rPr lang="en-US" sz="1050" dirty="0">
                <a:solidFill>
                  <a:prstClr val="black"/>
                </a:solidFill>
                <a:latin typeface="Montserrat (Body)"/>
                <a:cs typeface="Mongolian Baiti" panose="03000500000000000000" pitchFamily="66" charset="0"/>
              </a:rPr>
              <a:t>, </a:t>
            </a:r>
            <a:r>
              <a:rPr lang="en-US" sz="1050" dirty="0" err="1">
                <a:solidFill>
                  <a:prstClr val="black"/>
                </a:solidFill>
                <a:latin typeface="Montserrat (Body)"/>
                <a:cs typeface="Mongolian Baiti" panose="03000500000000000000" pitchFamily="66" charset="0"/>
              </a:rPr>
              <a:t>Portugalia</a:t>
            </a:r>
            <a:r>
              <a:rPr lang="en-US" sz="1050" dirty="0">
                <a:solidFill>
                  <a:prstClr val="black"/>
                </a:solidFill>
                <a:latin typeface="Montserrat (Body)"/>
                <a:cs typeface="Mongolian Baiti" panose="03000500000000000000" pitchFamily="66" charset="0"/>
              </a:rPr>
              <a:t>, Luxemburg, Polonia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)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2647BD0-73BB-4CF4-AB64-27458052E433}"/>
              </a:ext>
            </a:extLst>
          </p:cNvPr>
          <p:cNvSpPr txBox="1"/>
          <p:nvPr/>
        </p:nvSpPr>
        <p:spPr>
          <a:xfrm>
            <a:off x="1666755" y="4628673"/>
            <a:ext cx="4002978" cy="1097929"/>
          </a:xfrm>
          <a:prstGeom prst="rect">
            <a:avLst/>
          </a:prstGeom>
          <a:noFill/>
        </p:spPr>
        <p:txBody>
          <a:bodyPr wrap="square" lIns="0" rIns="0" anchor="ctr">
            <a:spAutoFit/>
          </a:bodyPr>
          <a:lstStyle/>
          <a:p>
            <a:pPr marL="171450" marR="0" lvl="0" indent="-171450" algn="l" defTabSz="1219140" rtl="0" eaLnBrk="1" fontAlgn="auto" latinLnBrk="0" hangingPunct="1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Integrare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cu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mai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multe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state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membre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(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Cehia</a:t>
            </a:r>
            <a:r>
              <a:rPr lang="en-US" sz="1050" dirty="0">
                <a:solidFill>
                  <a:prstClr val="black"/>
                </a:solidFill>
                <a:latin typeface="Montserrat (Body)"/>
                <a:cs typeface="Mongolian Baiti" panose="03000500000000000000" pitchFamily="66" charset="0"/>
              </a:rPr>
              <a:t>, Germania, </a:t>
            </a:r>
            <a:r>
              <a:rPr lang="en-US" sz="1050" dirty="0" err="1">
                <a:solidFill>
                  <a:prstClr val="black"/>
                </a:solidFill>
                <a:latin typeface="Montserrat (Body)"/>
                <a:cs typeface="Mongolian Baiti" panose="03000500000000000000" pitchFamily="66" charset="0"/>
              </a:rPr>
              <a:t>Franta</a:t>
            </a:r>
            <a:r>
              <a:rPr lang="en-US" sz="1050" dirty="0">
                <a:solidFill>
                  <a:prstClr val="black"/>
                </a:solidFill>
                <a:latin typeface="Montserrat (Body)"/>
                <a:cs typeface="Mongolian Baiti" panose="03000500000000000000" pitchFamily="66" charset="0"/>
              </a:rPr>
              <a:t>, </a:t>
            </a:r>
            <a:r>
              <a:rPr lang="en-US" sz="1050" dirty="0" err="1">
                <a:solidFill>
                  <a:prstClr val="black"/>
                </a:solidFill>
                <a:latin typeface="Montserrat (Body)"/>
                <a:cs typeface="Mongolian Baiti" panose="03000500000000000000" pitchFamily="66" charset="0"/>
              </a:rPr>
              <a:t>Portugalia</a:t>
            </a:r>
            <a:r>
              <a:rPr lang="en-US" sz="1050" dirty="0">
                <a:solidFill>
                  <a:prstClr val="black"/>
                </a:solidFill>
                <a:latin typeface="Montserrat (Body)"/>
                <a:cs typeface="Mongolian Baiti" panose="03000500000000000000" pitchFamily="66" charset="0"/>
              </a:rPr>
              <a:t>, Luxemburg, Polonia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)</a:t>
            </a:r>
          </a:p>
          <a:p>
            <a:pPr marL="171450" marR="0" lvl="0" indent="-171450" algn="l" defTabSz="1219140" rtl="0" eaLnBrk="1" fontAlgn="auto" latinLnBrk="0" hangingPunct="1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Integrare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cu PSCID/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ROeID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(Body)"/>
              <a:ea typeface="+mn-ea"/>
              <a:cs typeface="Mongolian Baiti" panose="03000500000000000000" pitchFamily="66" charset="0"/>
            </a:endParaRPr>
          </a:p>
          <a:p>
            <a:pPr marL="171450" marR="0" lvl="0" indent="-171450" algn="l" defTabSz="1219140" rtl="0" eaLnBrk="1" fontAlgn="auto" latinLnBrk="0" hangingPunct="1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Integrare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cu service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providerii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din Romania (ADR-ghiseul.ro, ONRC,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PCUe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, MAT, ANCPI)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A135D94-B666-44FF-AB56-DB0BED587101}"/>
              </a:ext>
            </a:extLst>
          </p:cNvPr>
          <p:cNvSpPr txBox="1"/>
          <p:nvPr/>
        </p:nvSpPr>
        <p:spPr>
          <a:xfrm>
            <a:off x="1666754" y="1314259"/>
            <a:ext cx="4844112" cy="1072281"/>
          </a:xfrm>
          <a:prstGeom prst="rect">
            <a:avLst/>
          </a:prstGeom>
          <a:noFill/>
        </p:spPr>
        <p:txBody>
          <a:bodyPr wrap="square" lIns="0" rIns="0" anchor="ctr">
            <a:spAutoFit/>
          </a:bodyPr>
          <a:lstStyle/>
          <a:p>
            <a:pPr marL="171450" marR="0" lvl="0" indent="-171450" algn="l" defTabSz="1219140" rtl="0" eaLnBrk="1" fontAlgn="auto" latinLnBrk="0" hangingPunct="1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Recunoastere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identitate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electronica,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autentificare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si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servicii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de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incredere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transfrontaliere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(Body)"/>
              <a:ea typeface="+mn-ea"/>
              <a:cs typeface="Mongolian Baiti" panose="03000500000000000000" pitchFamily="66" charset="0"/>
            </a:endParaRPr>
          </a:p>
          <a:p>
            <a:pPr marL="171450" marR="0" lvl="0" indent="-171450" algn="l" defTabSz="1219140" rtl="0" eaLnBrk="1" fontAlgn="auto" latinLnBrk="0" hangingPunct="1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Proiect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la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nivel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european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care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ofera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posibilitatea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cetatenilor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anumitor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state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membre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sa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aiba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acces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la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serviciile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publice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puse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la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dispozitie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de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catre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alte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state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membre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(Body)"/>
              <a:ea typeface="+mn-ea"/>
              <a:cs typeface="Mongolian Baiti" panose="03000500000000000000" pitchFamily="66" charset="0"/>
            </a:endParaRPr>
          </a:p>
        </p:txBody>
      </p:sp>
      <p:sp>
        <p:nvSpPr>
          <p:cNvPr id="102" name="Freeform 45">
            <a:extLst>
              <a:ext uri="{FF2B5EF4-FFF2-40B4-BE49-F238E27FC236}">
                <a16:creationId xmlns:a16="http://schemas.microsoft.com/office/drawing/2014/main" id="{3697193A-A4EC-4FE4-8189-67B80978EC57}"/>
              </a:ext>
            </a:extLst>
          </p:cNvPr>
          <p:cNvSpPr>
            <a:spLocks noEditPoints="1"/>
          </p:cNvSpPr>
          <p:nvPr/>
        </p:nvSpPr>
        <p:spPr bwMode="auto">
          <a:xfrm>
            <a:off x="517092" y="4733751"/>
            <a:ext cx="887774" cy="887768"/>
          </a:xfrm>
          <a:prstGeom prst="ellipse">
            <a:avLst/>
          </a:pr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(Body)"/>
              <a:ea typeface="+mn-ea"/>
              <a:cs typeface="+mn-cs"/>
            </a:endParaRPr>
          </a:p>
        </p:txBody>
      </p:sp>
      <p:sp>
        <p:nvSpPr>
          <p:cNvPr id="103" name="Freeform: Shape 102">
            <a:extLst>
              <a:ext uri="{FF2B5EF4-FFF2-40B4-BE49-F238E27FC236}">
                <a16:creationId xmlns:a16="http://schemas.microsoft.com/office/drawing/2014/main" id="{2B2697B4-3932-4FAE-9D24-913052567487}"/>
              </a:ext>
            </a:extLst>
          </p:cNvPr>
          <p:cNvSpPr/>
          <p:nvPr/>
        </p:nvSpPr>
        <p:spPr>
          <a:xfrm>
            <a:off x="749299" y="4978159"/>
            <a:ext cx="423360" cy="398952"/>
          </a:xfrm>
          <a:custGeom>
            <a:avLst/>
            <a:gdLst>
              <a:gd name="connsiteX0" fmla="*/ 4775472 w 4876797"/>
              <a:gd name="connsiteY0" fmla="*/ 3516546 h 4595642"/>
              <a:gd name="connsiteX1" fmla="*/ 3052733 w 4876797"/>
              <a:gd name="connsiteY1" fmla="*/ 349712 h 4595642"/>
              <a:gd name="connsiteX2" fmla="*/ 1824065 w 4876797"/>
              <a:gd name="connsiteY2" fmla="*/ 349712 h 4595642"/>
              <a:gd name="connsiteX3" fmla="*/ 101412 w 4876797"/>
              <a:gd name="connsiteY3" fmla="*/ 3516546 h 4595642"/>
              <a:gd name="connsiteX4" fmla="*/ 715603 w 4876797"/>
              <a:gd name="connsiteY4" fmla="*/ 4595643 h 4595642"/>
              <a:gd name="connsiteX5" fmla="*/ 4161138 w 4876797"/>
              <a:gd name="connsiteY5" fmla="*/ 4595643 h 4595642"/>
              <a:gd name="connsiteX6" fmla="*/ 4775472 w 4876797"/>
              <a:gd name="connsiteY6" fmla="*/ 3516546 h 4595642"/>
              <a:gd name="connsiteX7" fmla="*/ 2438399 w 4876797"/>
              <a:gd name="connsiteY7" fmla="*/ 4024142 h 4595642"/>
              <a:gd name="connsiteX8" fmla="*/ 2152649 w 4876797"/>
              <a:gd name="connsiteY8" fmla="*/ 3738392 h 4595642"/>
              <a:gd name="connsiteX9" fmla="*/ 2438399 w 4876797"/>
              <a:gd name="connsiteY9" fmla="*/ 3452642 h 4595642"/>
              <a:gd name="connsiteX10" fmla="*/ 2724149 w 4876797"/>
              <a:gd name="connsiteY10" fmla="*/ 3738392 h 4595642"/>
              <a:gd name="connsiteX11" fmla="*/ 2438399 w 4876797"/>
              <a:gd name="connsiteY11" fmla="*/ 4024142 h 4595642"/>
              <a:gd name="connsiteX12" fmla="*/ 2724149 w 4876797"/>
              <a:gd name="connsiteY12" fmla="*/ 2881142 h 4595642"/>
              <a:gd name="connsiteX13" fmla="*/ 2438399 w 4876797"/>
              <a:gd name="connsiteY13" fmla="*/ 3166892 h 4595642"/>
              <a:gd name="connsiteX14" fmla="*/ 2152649 w 4876797"/>
              <a:gd name="connsiteY14" fmla="*/ 2881142 h 4595642"/>
              <a:gd name="connsiteX15" fmla="*/ 2152649 w 4876797"/>
              <a:gd name="connsiteY15" fmla="*/ 1452392 h 4595642"/>
              <a:gd name="connsiteX16" fmla="*/ 2438399 w 4876797"/>
              <a:gd name="connsiteY16" fmla="*/ 1166642 h 4595642"/>
              <a:gd name="connsiteX17" fmla="*/ 2724149 w 4876797"/>
              <a:gd name="connsiteY17" fmla="*/ 1452392 h 4595642"/>
              <a:gd name="connsiteX18" fmla="*/ 2724149 w 4876797"/>
              <a:gd name="connsiteY18" fmla="*/ 2881142 h 459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876797" h="4595642">
                <a:moveTo>
                  <a:pt x="4775472" y="3516546"/>
                </a:moveTo>
                <a:lnTo>
                  <a:pt x="3052733" y="349712"/>
                </a:lnTo>
                <a:cubicBezTo>
                  <a:pt x="2775946" y="-116261"/>
                  <a:pt x="2101224" y="-116880"/>
                  <a:pt x="1824065" y="349712"/>
                </a:cubicBezTo>
                <a:lnTo>
                  <a:pt x="101412" y="3516546"/>
                </a:lnTo>
                <a:cubicBezTo>
                  <a:pt x="-181538" y="3992691"/>
                  <a:pt x="161029" y="4595643"/>
                  <a:pt x="715603" y="4595643"/>
                </a:cubicBezTo>
                <a:lnTo>
                  <a:pt x="4161138" y="4595643"/>
                </a:lnTo>
                <a:cubicBezTo>
                  <a:pt x="4715246" y="4595643"/>
                  <a:pt x="5058422" y="3993177"/>
                  <a:pt x="4775472" y="3516546"/>
                </a:cubicBezTo>
                <a:close/>
                <a:moveTo>
                  <a:pt x="2438399" y="4024142"/>
                </a:moveTo>
                <a:cubicBezTo>
                  <a:pt x="2280875" y="4024142"/>
                  <a:pt x="2152649" y="3895917"/>
                  <a:pt x="2152649" y="3738392"/>
                </a:cubicBezTo>
                <a:cubicBezTo>
                  <a:pt x="2152649" y="3580868"/>
                  <a:pt x="2280875" y="3452642"/>
                  <a:pt x="2438399" y="3452642"/>
                </a:cubicBezTo>
                <a:cubicBezTo>
                  <a:pt x="2595923" y="3452642"/>
                  <a:pt x="2724149" y="3580868"/>
                  <a:pt x="2724149" y="3738392"/>
                </a:cubicBezTo>
                <a:cubicBezTo>
                  <a:pt x="2724149" y="3895917"/>
                  <a:pt x="2595923" y="4024142"/>
                  <a:pt x="2438399" y="4024142"/>
                </a:cubicBezTo>
                <a:close/>
                <a:moveTo>
                  <a:pt x="2724149" y="2881142"/>
                </a:moveTo>
                <a:cubicBezTo>
                  <a:pt x="2724149" y="3038667"/>
                  <a:pt x="2595923" y="3166892"/>
                  <a:pt x="2438399" y="3166892"/>
                </a:cubicBezTo>
                <a:cubicBezTo>
                  <a:pt x="2280875" y="3166892"/>
                  <a:pt x="2152649" y="3038667"/>
                  <a:pt x="2152649" y="2881142"/>
                </a:cubicBezTo>
                <a:lnTo>
                  <a:pt x="2152649" y="1452392"/>
                </a:lnTo>
                <a:cubicBezTo>
                  <a:pt x="2152649" y="1294868"/>
                  <a:pt x="2280875" y="1166642"/>
                  <a:pt x="2438399" y="1166642"/>
                </a:cubicBezTo>
                <a:cubicBezTo>
                  <a:pt x="2595923" y="1166642"/>
                  <a:pt x="2724149" y="1294868"/>
                  <a:pt x="2724149" y="1452392"/>
                </a:cubicBezTo>
                <a:lnTo>
                  <a:pt x="2724149" y="2881142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104" name="Freeform 45">
            <a:extLst>
              <a:ext uri="{FF2B5EF4-FFF2-40B4-BE49-F238E27FC236}">
                <a16:creationId xmlns:a16="http://schemas.microsoft.com/office/drawing/2014/main" id="{B39EDFF4-95D1-430D-9EBC-1DE8CAEFBF0C}"/>
              </a:ext>
            </a:extLst>
          </p:cNvPr>
          <p:cNvSpPr>
            <a:spLocks noEditPoints="1"/>
          </p:cNvSpPr>
          <p:nvPr/>
        </p:nvSpPr>
        <p:spPr bwMode="auto">
          <a:xfrm>
            <a:off x="566268" y="3137385"/>
            <a:ext cx="887774" cy="887768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(Body)"/>
              <a:ea typeface="+mn-ea"/>
              <a:cs typeface="+mn-cs"/>
            </a:endParaRPr>
          </a:p>
        </p:txBody>
      </p:sp>
      <p:sp>
        <p:nvSpPr>
          <p:cNvPr id="105" name="Graphic 43">
            <a:extLst>
              <a:ext uri="{FF2B5EF4-FFF2-40B4-BE49-F238E27FC236}">
                <a16:creationId xmlns:a16="http://schemas.microsoft.com/office/drawing/2014/main" id="{908281A6-790E-49E2-BACB-B951E27F9B0D}"/>
              </a:ext>
            </a:extLst>
          </p:cNvPr>
          <p:cNvSpPr/>
          <p:nvPr/>
        </p:nvSpPr>
        <p:spPr>
          <a:xfrm>
            <a:off x="812714" y="3391690"/>
            <a:ext cx="394882" cy="379158"/>
          </a:xfrm>
          <a:custGeom>
            <a:avLst/>
            <a:gdLst>
              <a:gd name="connsiteX0" fmla="*/ 6469456 w 6486426"/>
              <a:gd name="connsiteY0" fmla="*/ 2353260 h 6228137"/>
              <a:gd name="connsiteX1" fmla="*/ 6172972 w 6486426"/>
              <a:gd name="connsiteY1" fmla="*/ 2116044 h 6228137"/>
              <a:gd name="connsiteX2" fmla="*/ 4300534 w 6486426"/>
              <a:gd name="connsiteY2" fmla="*/ 1945720 h 6228137"/>
              <a:gd name="connsiteX3" fmla="*/ 3560536 w 6486426"/>
              <a:gd name="connsiteY3" fmla="*/ 209844 h 6228137"/>
              <a:gd name="connsiteX4" fmla="*/ 3243217 w 6486426"/>
              <a:gd name="connsiteY4" fmla="*/ 0 h 6228137"/>
              <a:gd name="connsiteX5" fmla="*/ 2926195 w 6486426"/>
              <a:gd name="connsiteY5" fmla="*/ 209844 h 6228137"/>
              <a:gd name="connsiteX6" fmla="*/ 2186197 w 6486426"/>
              <a:gd name="connsiteY6" fmla="*/ 1945720 h 6228137"/>
              <a:gd name="connsiteX7" fmla="*/ 313463 w 6486426"/>
              <a:gd name="connsiteY7" fmla="*/ 2116044 h 6228137"/>
              <a:gd name="connsiteX8" fmla="*/ 16978 w 6486426"/>
              <a:gd name="connsiteY8" fmla="*/ 2353260 h 6228137"/>
              <a:gd name="connsiteX9" fmla="*/ 117539 w 6486426"/>
              <a:gd name="connsiteY9" fmla="*/ 2720437 h 6228137"/>
              <a:gd name="connsiteX10" fmla="*/ 1532952 w 6486426"/>
              <a:gd name="connsiteY10" fmla="*/ 3963982 h 6228137"/>
              <a:gd name="connsiteX11" fmla="*/ 1115618 w 6486426"/>
              <a:gd name="connsiteY11" fmla="*/ 5805672 h 6228137"/>
              <a:gd name="connsiteX12" fmla="*/ 1249681 w 6486426"/>
              <a:gd name="connsiteY12" fmla="*/ 6162338 h 6228137"/>
              <a:gd name="connsiteX13" fmla="*/ 1451841 w 6486426"/>
              <a:gd name="connsiteY13" fmla="*/ 6228137 h 6228137"/>
              <a:gd name="connsiteX14" fmla="*/ 1628613 w 6486426"/>
              <a:gd name="connsiteY14" fmla="*/ 6179147 h 6228137"/>
              <a:gd name="connsiteX15" fmla="*/ 3243217 w 6486426"/>
              <a:gd name="connsiteY15" fmla="*/ 5211841 h 6228137"/>
              <a:gd name="connsiteX16" fmla="*/ 4857524 w 6486426"/>
              <a:gd name="connsiteY16" fmla="*/ 6179147 h 6228137"/>
              <a:gd name="connsiteX17" fmla="*/ 5236753 w 6486426"/>
              <a:gd name="connsiteY17" fmla="*/ 6162338 h 6228137"/>
              <a:gd name="connsiteX18" fmla="*/ 5370816 w 6486426"/>
              <a:gd name="connsiteY18" fmla="*/ 5805672 h 6228137"/>
              <a:gd name="connsiteX19" fmla="*/ 4953482 w 6486426"/>
              <a:gd name="connsiteY19" fmla="*/ 3963982 h 6228137"/>
              <a:gd name="connsiteX20" fmla="*/ 6368896 w 6486426"/>
              <a:gd name="connsiteY20" fmla="*/ 2720437 h 6228137"/>
              <a:gd name="connsiteX21" fmla="*/ 6469456 w 6486426"/>
              <a:gd name="connsiteY21" fmla="*/ 2353260 h 6228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486426" h="6228137">
                <a:moveTo>
                  <a:pt x="6469456" y="2353260"/>
                </a:moveTo>
                <a:cubicBezTo>
                  <a:pt x="6426747" y="2221661"/>
                  <a:pt x="6310252" y="2128490"/>
                  <a:pt x="6172972" y="2116044"/>
                </a:cubicBezTo>
                <a:lnTo>
                  <a:pt x="4300534" y="1945720"/>
                </a:lnTo>
                <a:lnTo>
                  <a:pt x="3560536" y="209844"/>
                </a:lnTo>
                <a:cubicBezTo>
                  <a:pt x="3505901" y="82311"/>
                  <a:pt x="3381586" y="0"/>
                  <a:pt x="3243217" y="0"/>
                </a:cubicBezTo>
                <a:cubicBezTo>
                  <a:pt x="3104848" y="0"/>
                  <a:pt x="2980484" y="82311"/>
                  <a:pt x="2926195" y="209844"/>
                </a:cubicBezTo>
                <a:lnTo>
                  <a:pt x="2186197" y="1945720"/>
                </a:lnTo>
                <a:lnTo>
                  <a:pt x="313463" y="2116044"/>
                </a:lnTo>
                <a:cubicBezTo>
                  <a:pt x="176182" y="2128738"/>
                  <a:pt x="59934" y="2221909"/>
                  <a:pt x="16978" y="2353260"/>
                </a:cubicBezTo>
                <a:cubicBezTo>
                  <a:pt x="-25730" y="2484858"/>
                  <a:pt x="13712" y="2629201"/>
                  <a:pt x="117539" y="2720437"/>
                </a:cubicBezTo>
                <a:lnTo>
                  <a:pt x="1532952" y="3963982"/>
                </a:lnTo>
                <a:lnTo>
                  <a:pt x="1115618" y="5805672"/>
                </a:lnTo>
                <a:cubicBezTo>
                  <a:pt x="1085084" y="5941089"/>
                  <a:pt x="1137541" y="6081117"/>
                  <a:pt x="1249681" y="6162338"/>
                </a:cubicBezTo>
                <a:cubicBezTo>
                  <a:pt x="1309958" y="6206221"/>
                  <a:pt x="1380776" y="6228137"/>
                  <a:pt x="1451841" y="6228137"/>
                </a:cubicBezTo>
                <a:cubicBezTo>
                  <a:pt x="1512910" y="6228137"/>
                  <a:pt x="1574028" y="6211873"/>
                  <a:pt x="1628613" y="6179147"/>
                </a:cubicBezTo>
                <a:lnTo>
                  <a:pt x="3243217" y="5211841"/>
                </a:lnTo>
                <a:lnTo>
                  <a:pt x="4857524" y="6179147"/>
                </a:lnTo>
                <a:cubicBezTo>
                  <a:pt x="4975950" y="6250054"/>
                  <a:pt x="5124860" y="6243558"/>
                  <a:pt x="5236753" y="6162338"/>
                </a:cubicBezTo>
                <a:cubicBezTo>
                  <a:pt x="5348893" y="6081117"/>
                  <a:pt x="5401351" y="5941089"/>
                  <a:pt x="5370816" y="5805672"/>
                </a:cubicBezTo>
                <a:lnTo>
                  <a:pt x="4953482" y="3963982"/>
                </a:lnTo>
                <a:lnTo>
                  <a:pt x="6368896" y="2720437"/>
                </a:lnTo>
                <a:cubicBezTo>
                  <a:pt x="6472672" y="2629201"/>
                  <a:pt x="6512164" y="2485156"/>
                  <a:pt x="6469456" y="2353260"/>
                </a:cubicBezTo>
                <a:close/>
              </a:path>
            </a:pathLst>
          </a:custGeom>
          <a:solidFill>
            <a:schemeClr val="bg1"/>
          </a:solidFill>
          <a:ln w="1266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106" name="Freeform 45">
            <a:extLst>
              <a:ext uri="{FF2B5EF4-FFF2-40B4-BE49-F238E27FC236}">
                <a16:creationId xmlns:a16="http://schemas.microsoft.com/office/drawing/2014/main" id="{B119879A-A09B-45B2-B1BC-D0F41548B94E}"/>
              </a:ext>
            </a:extLst>
          </p:cNvPr>
          <p:cNvSpPr>
            <a:spLocks noEditPoints="1"/>
          </p:cNvSpPr>
          <p:nvPr/>
        </p:nvSpPr>
        <p:spPr bwMode="auto">
          <a:xfrm>
            <a:off x="566268" y="1633284"/>
            <a:ext cx="887774" cy="887768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(Body)"/>
              <a:ea typeface="+mn-ea"/>
              <a:cs typeface="+mn-cs"/>
            </a:endParaRPr>
          </a:p>
        </p:txBody>
      </p:sp>
      <p:sp>
        <p:nvSpPr>
          <p:cNvPr id="107" name="Freeform: Shape 106">
            <a:extLst>
              <a:ext uri="{FF2B5EF4-FFF2-40B4-BE49-F238E27FC236}">
                <a16:creationId xmlns:a16="http://schemas.microsoft.com/office/drawing/2014/main" id="{5219EEDF-957D-44ED-930E-116C5E6C4FF9}"/>
              </a:ext>
            </a:extLst>
          </p:cNvPr>
          <p:cNvSpPr/>
          <p:nvPr/>
        </p:nvSpPr>
        <p:spPr>
          <a:xfrm>
            <a:off x="766262" y="1947167"/>
            <a:ext cx="492848" cy="327330"/>
          </a:xfrm>
          <a:custGeom>
            <a:avLst/>
            <a:gdLst>
              <a:gd name="connsiteX0" fmla="*/ 4497229 w 10326575"/>
              <a:gd name="connsiteY0" fmla="*/ 5672911 h 6858575"/>
              <a:gd name="connsiteX1" fmla="*/ 4755627 w 10326575"/>
              <a:gd name="connsiteY1" fmla="*/ 5795690 h 6858575"/>
              <a:gd name="connsiteX2" fmla="*/ 4755733 w 10326575"/>
              <a:gd name="connsiteY2" fmla="*/ 5795829 h 6858575"/>
              <a:gd name="connsiteX3" fmla="*/ 4721095 w 10326575"/>
              <a:gd name="connsiteY3" fmla="*/ 6326135 h 6858575"/>
              <a:gd name="connsiteX4" fmla="*/ 4320319 w 10326575"/>
              <a:gd name="connsiteY4" fmla="*/ 6677677 h 6858575"/>
              <a:gd name="connsiteX5" fmla="*/ 3793409 w 10326575"/>
              <a:gd name="connsiteY5" fmla="*/ 6643492 h 6858575"/>
              <a:gd name="connsiteX6" fmla="*/ 3824165 w 10326575"/>
              <a:gd name="connsiteY6" fmla="*/ 6112697 h 6858575"/>
              <a:gd name="connsiteX7" fmla="*/ 4225113 w 10326575"/>
              <a:gd name="connsiteY7" fmla="*/ 5761015 h 6858575"/>
              <a:gd name="connsiteX8" fmla="*/ 4497229 w 10326575"/>
              <a:gd name="connsiteY8" fmla="*/ 5672911 h 6858575"/>
              <a:gd name="connsiteX9" fmla="*/ 3852367 w 10326575"/>
              <a:gd name="connsiteY9" fmla="*/ 5018881 h 6858575"/>
              <a:gd name="connsiteX10" fmla="*/ 4109995 w 10326575"/>
              <a:gd name="connsiteY10" fmla="*/ 5145404 h 6858575"/>
              <a:gd name="connsiteX11" fmla="*/ 4207547 w 10326575"/>
              <a:gd name="connsiteY11" fmla="*/ 5423398 h 6858575"/>
              <a:gd name="connsiteX12" fmla="*/ 4080675 w 10326575"/>
              <a:gd name="connsiteY12" fmla="*/ 5680958 h 6858575"/>
              <a:gd name="connsiteX13" fmla="*/ 3411075 w 10326575"/>
              <a:gd name="connsiteY13" fmla="*/ 6268402 h 6858575"/>
              <a:gd name="connsiteX14" fmla="*/ 3163417 w 10326575"/>
              <a:gd name="connsiteY14" fmla="*/ 6362874 h 6858575"/>
              <a:gd name="connsiteX15" fmla="*/ 3138923 w 10326575"/>
              <a:gd name="connsiteY15" fmla="*/ 6362140 h 6858575"/>
              <a:gd name="connsiteX16" fmla="*/ 2878215 w 10326575"/>
              <a:gd name="connsiteY16" fmla="*/ 6234917 h 6858575"/>
              <a:gd name="connsiteX17" fmla="*/ 2911035 w 10326575"/>
              <a:gd name="connsiteY17" fmla="*/ 5699818 h 6858575"/>
              <a:gd name="connsiteX18" fmla="*/ 3580039 w 10326575"/>
              <a:gd name="connsiteY18" fmla="*/ 5111464 h 6858575"/>
              <a:gd name="connsiteX19" fmla="*/ 3852367 w 10326575"/>
              <a:gd name="connsiteY19" fmla="*/ 5018881 h 6858575"/>
              <a:gd name="connsiteX20" fmla="*/ 3189975 w 10326575"/>
              <a:gd name="connsiteY20" fmla="*/ 4360339 h 6858575"/>
              <a:gd name="connsiteX21" fmla="*/ 3447919 w 10326575"/>
              <a:gd name="connsiteY21" fmla="*/ 4487142 h 6858575"/>
              <a:gd name="connsiteX22" fmla="*/ 3471747 w 10326575"/>
              <a:gd name="connsiteY22" fmla="*/ 4514853 h 6858575"/>
              <a:gd name="connsiteX23" fmla="*/ 3430879 w 10326575"/>
              <a:gd name="connsiteY23" fmla="*/ 5036446 h 6858575"/>
              <a:gd name="connsiteX24" fmla="*/ 2654315 w 10326575"/>
              <a:gd name="connsiteY24" fmla="*/ 5718363 h 6858575"/>
              <a:gd name="connsiteX25" fmla="*/ 2406973 w 10326575"/>
              <a:gd name="connsiteY25" fmla="*/ 5811505 h 6858575"/>
              <a:gd name="connsiteX26" fmla="*/ 2381850 w 10326575"/>
              <a:gd name="connsiteY26" fmla="*/ 5810770 h 6858575"/>
              <a:gd name="connsiteX27" fmla="*/ 2123941 w 10326575"/>
              <a:gd name="connsiteY27" fmla="*/ 5683967 h 6858575"/>
              <a:gd name="connsiteX28" fmla="*/ 2106796 w 10326575"/>
              <a:gd name="connsiteY28" fmla="*/ 5664408 h 6858575"/>
              <a:gd name="connsiteX29" fmla="*/ 2140911 w 10326575"/>
              <a:gd name="connsiteY29" fmla="*/ 5134803 h 6858575"/>
              <a:gd name="connsiteX30" fmla="*/ 2917683 w 10326575"/>
              <a:gd name="connsiteY30" fmla="*/ 4452886 h 6858575"/>
              <a:gd name="connsiteX31" fmla="*/ 3189975 w 10326575"/>
              <a:gd name="connsiteY31" fmla="*/ 4360339 h 6858575"/>
              <a:gd name="connsiteX32" fmla="*/ 2262150 w 10326575"/>
              <a:gd name="connsiteY32" fmla="*/ 3961909 h 6858575"/>
              <a:gd name="connsiteX33" fmla="*/ 2614917 w 10326575"/>
              <a:gd name="connsiteY33" fmla="*/ 4367021 h 6858575"/>
              <a:gd name="connsiteX34" fmla="*/ 2487904 w 10326575"/>
              <a:gd name="connsiteY34" fmla="*/ 4624966 h 6858575"/>
              <a:gd name="connsiteX35" fmla="*/ 2001931 w 10326575"/>
              <a:gd name="connsiteY35" fmla="*/ 5051386 h 6858575"/>
              <a:gd name="connsiteX36" fmla="*/ 1756617 w 10326575"/>
              <a:gd name="connsiteY36" fmla="*/ 5144074 h 6858575"/>
              <a:gd name="connsiteX37" fmla="*/ 1728310 w 10326575"/>
              <a:gd name="connsiteY37" fmla="*/ 5143060 h 6858575"/>
              <a:gd name="connsiteX38" fmla="*/ 1466167 w 10326575"/>
              <a:gd name="connsiteY38" fmla="*/ 5010903 h 6858575"/>
              <a:gd name="connsiteX39" fmla="*/ 1465992 w 10326575"/>
              <a:gd name="connsiteY39" fmla="*/ 5010728 h 6858575"/>
              <a:gd name="connsiteX40" fmla="*/ 1500597 w 10326575"/>
              <a:gd name="connsiteY40" fmla="*/ 4480598 h 6858575"/>
              <a:gd name="connsiteX41" fmla="*/ 1986710 w 10326575"/>
              <a:gd name="connsiteY41" fmla="*/ 4054212 h 6858575"/>
              <a:gd name="connsiteX42" fmla="*/ 2262150 w 10326575"/>
              <a:gd name="connsiteY42" fmla="*/ 3961909 h 6858575"/>
              <a:gd name="connsiteX43" fmla="*/ 4688167 w 10326575"/>
              <a:gd name="connsiteY43" fmla="*/ 1469096 h 6858575"/>
              <a:gd name="connsiteX44" fmla="*/ 4698663 w 10326575"/>
              <a:gd name="connsiteY44" fmla="*/ 1470006 h 6858575"/>
              <a:gd name="connsiteX45" fmla="*/ 4760911 w 10326575"/>
              <a:gd name="connsiteY45" fmla="*/ 1477808 h 6858575"/>
              <a:gd name="connsiteX46" fmla="*/ 4978651 w 10326575"/>
              <a:gd name="connsiteY46" fmla="*/ 1510454 h 6858575"/>
              <a:gd name="connsiteX47" fmla="*/ 3996839 w 10326575"/>
              <a:gd name="connsiteY47" fmla="*/ 2031802 h 6858575"/>
              <a:gd name="connsiteX48" fmla="*/ 3893443 w 10326575"/>
              <a:gd name="connsiteY48" fmla="*/ 2125284 h 6858575"/>
              <a:gd name="connsiteX49" fmla="*/ 3973187 w 10326575"/>
              <a:gd name="connsiteY49" fmla="*/ 2502170 h 6858575"/>
              <a:gd name="connsiteX50" fmla="*/ 5751157 w 10326575"/>
              <a:gd name="connsiteY50" fmla="*/ 2461407 h 6858575"/>
              <a:gd name="connsiteX51" fmla="*/ 5793671 w 10326575"/>
              <a:gd name="connsiteY51" fmla="*/ 2438768 h 6858575"/>
              <a:gd name="connsiteX52" fmla="*/ 8193061 w 10326575"/>
              <a:gd name="connsiteY52" fmla="*/ 4393124 h 6858575"/>
              <a:gd name="connsiteX53" fmla="*/ 8317063 w 10326575"/>
              <a:gd name="connsiteY53" fmla="*/ 4581229 h 6858575"/>
              <a:gd name="connsiteX54" fmla="*/ 8250863 w 10326575"/>
              <a:gd name="connsiteY54" fmla="*/ 4924129 h 6858575"/>
              <a:gd name="connsiteX55" fmla="*/ 7724687 w 10326575"/>
              <a:gd name="connsiteY55" fmla="*/ 4996663 h 6858575"/>
              <a:gd name="connsiteX56" fmla="*/ 7643267 w 10326575"/>
              <a:gd name="connsiteY56" fmla="*/ 4935885 h 6858575"/>
              <a:gd name="connsiteX57" fmla="*/ 5909555 w 10326575"/>
              <a:gd name="connsiteY57" fmla="*/ 3688114 h 6858575"/>
              <a:gd name="connsiteX58" fmla="*/ 5801787 w 10326575"/>
              <a:gd name="connsiteY58" fmla="*/ 3705609 h 6858575"/>
              <a:gd name="connsiteX59" fmla="*/ 5801579 w 10326575"/>
              <a:gd name="connsiteY59" fmla="*/ 3705959 h 6858575"/>
              <a:gd name="connsiteX60" fmla="*/ 5801543 w 10326575"/>
              <a:gd name="connsiteY60" fmla="*/ 3706029 h 6858575"/>
              <a:gd name="connsiteX61" fmla="*/ 5819317 w 10326575"/>
              <a:gd name="connsiteY61" fmla="*/ 3813867 h 6858575"/>
              <a:gd name="connsiteX62" fmla="*/ 5819563 w 10326575"/>
              <a:gd name="connsiteY62" fmla="*/ 3813867 h 6858575"/>
              <a:gd name="connsiteX63" fmla="*/ 7564433 w 10326575"/>
              <a:gd name="connsiteY63" fmla="*/ 5071750 h 6858575"/>
              <a:gd name="connsiteX64" fmla="*/ 7644315 w 10326575"/>
              <a:gd name="connsiteY64" fmla="*/ 5598172 h 6858575"/>
              <a:gd name="connsiteX65" fmla="*/ 7105753 w 10326575"/>
              <a:gd name="connsiteY65" fmla="*/ 5694569 h 6858575"/>
              <a:gd name="connsiteX66" fmla="*/ 5483659 w 10326575"/>
              <a:gd name="connsiteY66" fmla="*/ 4545154 h 6858575"/>
              <a:gd name="connsiteX67" fmla="*/ 5381419 w 10326575"/>
              <a:gd name="connsiteY67" fmla="*/ 4562439 h 6858575"/>
              <a:gd name="connsiteX68" fmla="*/ 5393911 w 10326575"/>
              <a:gd name="connsiteY68" fmla="*/ 4671432 h 6858575"/>
              <a:gd name="connsiteX69" fmla="*/ 6842839 w 10326575"/>
              <a:gd name="connsiteY69" fmla="*/ 5699398 h 6858575"/>
              <a:gd name="connsiteX70" fmla="*/ 6932133 w 10326575"/>
              <a:gd name="connsiteY70" fmla="*/ 6206330 h 6858575"/>
              <a:gd name="connsiteX71" fmla="*/ 6420757 w 10326575"/>
              <a:gd name="connsiteY71" fmla="*/ 6301922 h 6858575"/>
              <a:gd name="connsiteX72" fmla="*/ 6420583 w 10326575"/>
              <a:gd name="connsiteY72" fmla="*/ 6301922 h 6858575"/>
              <a:gd name="connsiteX73" fmla="*/ 4967315 w 10326575"/>
              <a:gd name="connsiteY73" fmla="*/ 5295300 h 6858575"/>
              <a:gd name="connsiteX74" fmla="*/ 4858917 w 10326575"/>
              <a:gd name="connsiteY74" fmla="*/ 5311291 h 6858575"/>
              <a:gd name="connsiteX75" fmla="*/ 4874907 w 10326575"/>
              <a:gd name="connsiteY75" fmla="*/ 5419689 h 6858575"/>
              <a:gd name="connsiteX76" fmla="*/ 4879211 w 10326575"/>
              <a:gd name="connsiteY76" fmla="*/ 5422698 h 6858575"/>
              <a:gd name="connsiteX77" fmla="*/ 5981391 w 10326575"/>
              <a:gd name="connsiteY77" fmla="*/ 6186736 h 6858575"/>
              <a:gd name="connsiteX78" fmla="*/ 6129047 w 10326575"/>
              <a:gd name="connsiteY78" fmla="*/ 6394785 h 6858575"/>
              <a:gd name="connsiteX79" fmla="*/ 5869633 w 10326575"/>
              <a:gd name="connsiteY79" fmla="*/ 6844964 h 6858575"/>
              <a:gd name="connsiteX80" fmla="*/ 5769213 w 10326575"/>
              <a:gd name="connsiteY80" fmla="*/ 6858575 h 6858575"/>
              <a:gd name="connsiteX81" fmla="*/ 5586459 w 10326575"/>
              <a:gd name="connsiteY81" fmla="*/ 6809589 h 6858575"/>
              <a:gd name="connsiteX82" fmla="*/ 4871863 w 10326575"/>
              <a:gd name="connsiteY82" fmla="*/ 6397654 h 6858575"/>
              <a:gd name="connsiteX83" fmla="*/ 4915427 w 10326575"/>
              <a:gd name="connsiteY83" fmla="*/ 6333832 h 6858575"/>
              <a:gd name="connsiteX84" fmla="*/ 5002411 w 10326575"/>
              <a:gd name="connsiteY84" fmla="*/ 6074698 h 6858575"/>
              <a:gd name="connsiteX85" fmla="*/ 4507971 w 10326575"/>
              <a:gd name="connsiteY85" fmla="*/ 5514512 h 6858575"/>
              <a:gd name="connsiteX86" fmla="*/ 4453981 w 10326575"/>
              <a:gd name="connsiteY86" fmla="*/ 5515946 h 6858575"/>
              <a:gd name="connsiteX87" fmla="*/ 4356569 w 10326575"/>
              <a:gd name="connsiteY87" fmla="*/ 5522034 h 6858575"/>
              <a:gd name="connsiteX88" fmla="*/ 4362203 w 10326575"/>
              <a:gd name="connsiteY88" fmla="*/ 5439493 h 6858575"/>
              <a:gd name="connsiteX89" fmla="*/ 4304715 w 10326575"/>
              <a:gd name="connsiteY89" fmla="*/ 5155201 h 6858575"/>
              <a:gd name="connsiteX90" fmla="*/ 4235959 w 10326575"/>
              <a:gd name="connsiteY90" fmla="*/ 5047572 h 6858575"/>
              <a:gd name="connsiteX91" fmla="*/ 4175217 w 10326575"/>
              <a:gd name="connsiteY91" fmla="*/ 4991974 h 6858575"/>
              <a:gd name="connsiteX92" fmla="*/ 3863633 w 10326575"/>
              <a:gd name="connsiteY92" fmla="*/ 4864821 h 6858575"/>
              <a:gd name="connsiteX93" fmla="*/ 3800197 w 10326575"/>
              <a:gd name="connsiteY93" fmla="*/ 4866850 h 6858575"/>
              <a:gd name="connsiteX94" fmla="*/ 3722239 w 10326575"/>
              <a:gd name="connsiteY94" fmla="*/ 4872658 h 6858575"/>
              <a:gd name="connsiteX95" fmla="*/ 3712511 w 10326575"/>
              <a:gd name="connsiteY95" fmla="*/ 4786759 h 6858575"/>
              <a:gd name="connsiteX96" fmla="*/ 3712511 w 10326575"/>
              <a:gd name="connsiteY96" fmla="*/ 4783715 h 6858575"/>
              <a:gd name="connsiteX97" fmla="*/ 3581859 w 10326575"/>
              <a:gd name="connsiteY97" fmla="*/ 4405475 h 6858575"/>
              <a:gd name="connsiteX98" fmla="*/ 3564715 w 10326575"/>
              <a:gd name="connsiteY98" fmla="*/ 4385880 h 6858575"/>
              <a:gd name="connsiteX99" fmla="*/ 2872931 w 10326575"/>
              <a:gd name="connsiteY99" fmla="*/ 4296516 h 6858575"/>
              <a:gd name="connsiteX100" fmla="*/ 2780455 w 10326575"/>
              <a:gd name="connsiteY100" fmla="*/ 4358589 h 6858575"/>
              <a:gd name="connsiteX101" fmla="*/ 2761035 w 10326575"/>
              <a:gd name="connsiteY101" fmla="*/ 4248895 h 6858575"/>
              <a:gd name="connsiteX102" fmla="*/ 2636785 w 10326575"/>
              <a:gd name="connsiteY102" fmla="*/ 3987627 h 6858575"/>
              <a:gd name="connsiteX103" fmla="*/ 1884715 w 10326575"/>
              <a:gd name="connsiteY103" fmla="*/ 3937486 h 6858575"/>
              <a:gd name="connsiteX104" fmla="*/ 1479323 w 10326575"/>
              <a:gd name="connsiteY104" fmla="*/ 4293228 h 6858575"/>
              <a:gd name="connsiteX105" fmla="*/ 1072147 w 10326575"/>
              <a:gd name="connsiteY105" fmla="*/ 3983393 h 6858575"/>
              <a:gd name="connsiteX106" fmla="*/ 2503509 w 10326575"/>
              <a:gd name="connsiteY106" fmla="*/ 1656151 h 6858575"/>
              <a:gd name="connsiteX107" fmla="*/ 2542559 w 10326575"/>
              <a:gd name="connsiteY107" fmla="*/ 1654997 h 6858575"/>
              <a:gd name="connsiteX108" fmla="*/ 4678019 w 10326575"/>
              <a:gd name="connsiteY108" fmla="*/ 1471160 h 6858575"/>
              <a:gd name="connsiteX109" fmla="*/ 5612751 w 10326575"/>
              <a:gd name="connsiteY109" fmla="*/ 1395824 h 6858575"/>
              <a:gd name="connsiteX110" fmla="*/ 5810851 w 10326575"/>
              <a:gd name="connsiteY110" fmla="*/ 1417416 h 6858575"/>
              <a:gd name="connsiteX111" fmla="*/ 6609631 w 10326575"/>
              <a:gd name="connsiteY111" fmla="*/ 1676341 h 6858575"/>
              <a:gd name="connsiteX112" fmla="*/ 7487071 w 10326575"/>
              <a:gd name="connsiteY112" fmla="*/ 1644850 h 6858575"/>
              <a:gd name="connsiteX113" fmla="*/ 7774899 w 10326575"/>
              <a:gd name="connsiteY113" fmla="*/ 1527039 h 6858575"/>
              <a:gd name="connsiteX114" fmla="*/ 9122775 w 10326575"/>
              <a:gd name="connsiteY114" fmla="*/ 3717751 h 6858575"/>
              <a:gd name="connsiteX115" fmla="*/ 8421019 w 10326575"/>
              <a:gd name="connsiteY115" fmla="*/ 4419541 h 6858575"/>
              <a:gd name="connsiteX116" fmla="*/ 8370495 w 10326575"/>
              <a:gd name="connsiteY116" fmla="*/ 4355545 h 6858575"/>
              <a:gd name="connsiteX117" fmla="*/ 8290647 w 10326575"/>
              <a:gd name="connsiteY117" fmla="*/ 4272864 h 6858575"/>
              <a:gd name="connsiteX118" fmla="*/ 5850355 w 10326575"/>
              <a:gd name="connsiteY118" fmla="*/ 2285723 h 6858575"/>
              <a:gd name="connsiteX119" fmla="*/ 5763263 w 10326575"/>
              <a:gd name="connsiteY119" fmla="*/ 2278725 h 6858575"/>
              <a:gd name="connsiteX120" fmla="*/ 4057581 w 10326575"/>
              <a:gd name="connsiteY120" fmla="*/ 2372743 h 6858575"/>
              <a:gd name="connsiteX121" fmla="*/ 4004887 w 10326575"/>
              <a:gd name="connsiteY121" fmla="*/ 2269733 h 6858575"/>
              <a:gd name="connsiteX122" fmla="*/ 4069479 w 10326575"/>
              <a:gd name="connsiteY122" fmla="*/ 2169627 h 6858575"/>
              <a:gd name="connsiteX123" fmla="*/ 5421555 w 10326575"/>
              <a:gd name="connsiteY123" fmla="*/ 1452056 h 6858575"/>
              <a:gd name="connsiteX124" fmla="*/ 5612751 w 10326575"/>
              <a:gd name="connsiteY124" fmla="*/ 1395824 h 6858575"/>
              <a:gd name="connsiteX125" fmla="*/ 852177 w 10326575"/>
              <a:gd name="connsiteY125" fmla="*/ 53989 h 6858575"/>
              <a:gd name="connsiteX126" fmla="*/ 2515941 w 10326575"/>
              <a:gd name="connsiteY126" fmla="*/ 1341649 h 6858575"/>
              <a:gd name="connsiteX127" fmla="*/ 759594 w 10326575"/>
              <a:gd name="connsiteY127" fmla="*/ 4197690 h 6858575"/>
              <a:gd name="connsiteX128" fmla="*/ 0 w 10326575"/>
              <a:gd name="connsiteY128" fmla="*/ 3771130 h 6858575"/>
              <a:gd name="connsiteX129" fmla="*/ 9474257 w 10326575"/>
              <a:gd name="connsiteY129" fmla="*/ 0 h 6858575"/>
              <a:gd name="connsiteX130" fmla="*/ 10326575 w 10326575"/>
              <a:gd name="connsiteY130" fmla="*/ 3717176 h 6858575"/>
              <a:gd name="connsiteX131" fmla="*/ 9566839 w 10326575"/>
              <a:gd name="connsiteY131" fmla="*/ 4143877 h 6858575"/>
              <a:gd name="connsiteX132" fmla="*/ 9310679 w 10326575"/>
              <a:gd name="connsiteY132" fmla="*/ 3727183 h 6858575"/>
              <a:gd name="connsiteX133" fmla="*/ 9260889 w 10326575"/>
              <a:gd name="connsiteY133" fmla="*/ 3646252 h 6858575"/>
              <a:gd name="connsiteX134" fmla="*/ 9252317 w 10326575"/>
              <a:gd name="connsiteY134" fmla="*/ 3631731 h 6858575"/>
              <a:gd name="connsiteX135" fmla="*/ 7810211 w 10326575"/>
              <a:gd name="connsiteY135" fmla="*/ 1287799 h 685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10326575" h="6858575">
                <a:moveTo>
                  <a:pt x="4497229" y="5672911"/>
                </a:moveTo>
                <a:cubicBezTo>
                  <a:pt x="4595899" y="5679244"/>
                  <a:pt x="4688413" y="5723191"/>
                  <a:pt x="4755627" y="5795690"/>
                </a:cubicBezTo>
                <a:cubicBezTo>
                  <a:pt x="4755663" y="5795725"/>
                  <a:pt x="4755699" y="5795760"/>
                  <a:pt x="4755733" y="5795829"/>
                </a:cubicBezTo>
                <a:cubicBezTo>
                  <a:pt x="4892615" y="5951814"/>
                  <a:pt x="4877113" y="6189255"/>
                  <a:pt x="4721095" y="6326135"/>
                </a:cubicBezTo>
                <a:lnTo>
                  <a:pt x="4320319" y="6677677"/>
                </a:lnTo>
                <a:cubicBezTo>
                  <a:pt x="4164895" y="6812283"/>
                  <a:pt x="3930149" y="6797063"/>
                  <a:pt x="3793409" y="6643492"/>
                </a:cubicBezTo>
                <a:cubicBezTo>
                  <a:pt x="3655339" y="6488453"/>
                  <a:pt x="3669091" y="6250802"/>
                  <a:pt x="3824165" y="6112697"/>
                </a:cubicBezTo>
                <a:lnTo>
                  <a:pt x="4225113" y="5761015"/>
                </a:lnTo>
                <a:cubicBezTo>
                  <a:pt x="4301215" y="5697893"/>
                  <a:pt x="4398591" y="5666367"/>
                  <a:pt x="4497229" y="5672911"/>
                </a:cubicBezTo>
                <a:close/>
                <a:moveTo>
                  <a:pt x="3852367" y="5018881"/>
                </a:moveTo>
                <a:cubicBezTo>
                  <a:pt x="3951703" y="5024969"/>
                  <a:pt x="4044459" y="5070526"/>
                  <a:pt x="4109995" y="5145404"/>
                </a:cubicBezTo>
                <a:cubicBezTo>
                  <a:pt x="4178855" y="5221017"/>
                  <a:pt x="4214055" y="5321333"/>
                  <a:pt x="4207547" y="5423398"/>
                </a:cubicBezTo>
                <a:cubicBezTo>
                  <a:pt x="4201249" y="5522734"/>
                  <a:pt x="4155587" y="5615422"/>
                  <a:pt x="4080675" y="5680958"/>
                </a:cubicBezTo>
                <a:lnTo>
                  <a:pt x="3411075" y="6268402"/>
                </a:lnTo>
                <a:cubicBezTo>
                  <a:pt x="3342845" y="6329109"/>
                  <a:pt x="3254739" y="6362734"/>
                  <a:pt x="3163417" y="6362874"/>
                </a:cubicBezTo>
                <a:cubicBezTo>
                  <a:pt x="3155299" y="6362874"/>
                  <a:pt x="3147183" y="6362874"/>
                  <a:pt x="3138923" y="6362140"/>
                </a:cubicBezTo>
                <a:cubicBezTo>
                  <a:pt x="3038573" y="6355981"/>
                  <a:pt x="2944801" y="6310214"/>
                  <a:pt x="2878215" y="6234917"/>
                </a:cubicBezTo>
                <a:cubicBezTo>
                  <a:pt x="2739515" y="6078092"/>
                  <a:pt x="2754211" y="5838517"/>
                  <a:pt x="2911035" y="5699818"/>
                </a:cubicBezTo>
                <a:lnTo>
                  <a:pt x="3580039" y="5111464"/>
                </a:lnTo>
                <a:cubicBezTo>
                  <a:pt x="3655127" y="5046033"/>
                  <a:pt x="3752961" y="5012793"/>
                  <a:pt x="3852367" y="5018881"/>
                </a:cubicBezTo>
                <a:close/>
                <a:moveTo>
                  <a:pt x="3189975" y="4360339"/>
                </a:moveTo>
                <a:cubicBezTo>
                  <a:pt x="3289451" y="4366462"/>
                  <a:pt x="3382347" y="4412123"/>
                  <a:pt x="3447919" y="4487142"/>
                </a:cubicBezTo>
                <a:lnTo>
                  <a:pt x="3471747" y="4514853"/>
                </a:lnTo>
                <a:cubicBezTo>
                  <a:pt x="3601631" y="4671083"/>
                  <a:pt x="3583539" y="4902330"/>
                  <a:pt x="3430879" y="5036446"/>
                </a:cubicBezTo>
                <a:lnTo>
                  <a:pt x="2654315" y="5718363"/>
                </a:lnTo>
                <a:cubicBezTo>
                  <a:pt x="2586051" y="5778615"/>
                  <a:pt x="2498051" y="5811750"/>
                  <a:pt x="2406973" y="5811505"/>
                </a:cubicBezTo>
                <a:cubicBezTo>
                  <a:pt x="2398541" y="5811505"/>
                  <a:pt x="2390283" y="5811505"/>
                  <a:pt x="2381850" y="5810770"/>
                </a:cubicBezTo>
                <a:cubicBezTo>
                  <a:pt x="2282409" y="5804647"/>
                  <a:pt x="2189547" y="5758986"/>
                  <a:pt x="2123941" y="5683967"/>
                </a:cubicBezTo>
                <a:lnTo>
                  <a:pt x="2106796" y="5664408"/>
                </a:lnTo>
                <a:cubicBezTo>
                  <a:pt x="1970545" y="5508563"/>
                  <a:pt x="1985801" y="5271892"/>
                  <a:pt x="2140911" y="5134803"/>
                </a:cubicBezTo>
                <a:lnTo>
                  <a:pt x="2917683" y="4452886"/>
                </a:lnTo>
                <a:cubicBezTo>
                  <a:pt x="2992667" y="4387316"/>
                  <a:pt x="3090569" y="4354040"/>
                  <a:pt x="3189975" y="4360339"/>
                </a:cubicBezTo>
                <a:close/>
                <a:moveTo>
                  <a:pt x="2262150" y="3961909"/>
                </a:moveTo>
                <a:cubicBezTo>
                  <a:pt x="2471424" y="3976360"/>
                  <a:pt x="2629367" y="4157747"/>
                  <a:pt x="2614917" y="4367021"/>
                </a:cubicBezTo>
                <a:cubicBezTo>
                  <a:pt x="2608759" y="4466532"/>
                  <a:pt x="2563027" y="4559430"/>
                  <a:pt x="2487904" y="4624966"/>
                </a:cubicBezTo>
                <a:lnTo>
                  <a:pt x="2001931" y="5051386"/>
                </a:lnTo>
                <a:cubicBezTo>
                  <a:pt x="1934260" y="5111254"/>
                  <a:pt x="1846961" y="5144249"/>
                  <a:pt x="1756617" y="5144074"/>
                </a:cubicBezTo>
                <a:cubicBezTo>
                  <a:pt x="1747170" y="5144249"/>
                  <a:pt x="1737723" y="5143899"/>
                  <a:pt x="1728310" y="5143060"/>
                </a:cubicBezTo>
                <a:cubicBezTo>
                  <a:pt x="1626945" y="5135257"/>
                  <a:pt x="1532717" y="5087776"/>
                  <a:pt x="1466167" y="5010903"/>
                </a:cubicBezTo>
                <a:cubicBezTo>
                  <a:pt x="1466097" y="5010833"/>
                  <a:pt x="1466062" y="5010798"/>
                  <a:pt x="1465992" y="5010728"/>
                </a:cubicBezTo>
                <a:cubicBezTo>
                  <a:pt x="1329182" y="4854779"/>
                  <a:pt x="1344647" y="4617443"/>
                  <a:pt x="1500597" y="4480598"/>
                </a:cubicBezTo>
                <a:lnTo>
                  <a:pt x="1986710" y="4054212"/>
                </a:lnTo>
                <a:cubicBezTo>
                  <a:pt x="2062673" y="3988151"/>
                  <a:pt x="2161729" y="3954946"/>
                  <a:pt x="2262150" y="3961909"/>
                </a:cubicBezTo>
                <a:close/>
                <a:moveTo>
                  <a:pt x="4688167" y="1469096"/>
                </a:moveTo>
                <a:lnTo>
                  <a:pt x="4698663" y="1470006"/>
                </a:lnTo>
                <a:cubicBezTo>
                  <a:pt x="4717803" y="1471720"/>
                  <a:pt x="4739007" y="1474624"/>
                  <a:pt x="4760911" y="1477808"/>
                </a:cubicBezTo>
                <a:lnTo>
                  <a:pt x="4978651" y="1510454"/>
                </a:lnTo>
                <a:lnTo>
                  <a:pt x="3996839" y="2031802"/>
                </a:lnTo>
                <a:cubicBezTo>
                  <a:pt x="3954851" y="2053471"/>
                  <a:pt x="3919231" y="2085686"/>
                  <a:pt x="3893443" y="2125284"/>
                </a:cubicBezTo>
                <a:cubicBezTo>
                  <a:pt x="3811393" y="2251377"/>
                  <a:pt x="3847083" y="2420112"/>
                  <a:pt x="3973187" y="2502170"/>
                </a:cubicBezTo>
                <a:cubicBezTo>
                  <a:pt x="4261327" y="2686006"/>
                  <a:pt x="4876167" y="2925546"/>
                  <a:pt x="5751157" y="2461407"/>
                </a:cubicBezTo>
                <a:lnTo>
                  <a:pt x="5793671" y="2438768"/>
                </a:lnTo>
                <a:lnTo>
                  <a:pt x="8193061" y="4393124"/>
                </a:lnTo>
                <a:cubicBezTo>
                  <a:pt x="8252787" y="4441549"/>
                  <a:pt x="8296071" y="4507260"/>
                  <a:pt x="8317063" y="4581229"/>
                </a:cubicBezTo>
                <a:cubicBezTo>
                  <a:pt x="8352055" y="4699494"/>
                  <a:pt x="8327387" y="4827382"/>
                  <a:pt x="8250863" y="4924129"/>
                </a:cubicBezTo>
                <a:cubicBezTo>
                  <a:pt x="8122627" y="5084277"/>
                  <a:pt x="7891483" y="5116152"/>
                  <a:pt x="7724687" y="4996663"/>
                </a:cubicBezTo>
                <a:lnTo>
                  <a:pt x="7643267" y="4935885"/>
                </a:lnTo>
                <a:lnTo>
                  <a:pt x="5909555" y="3688114"/>
                </a:lnTo>
                <a:cubicBezTo>
                  <a:pt x="5874951" y="3663236"/>
                  <a:pt x="5826735" y="3671074"/>
                  <a:pt x="5801787" y="3705609"/>
                </a:cubicBezTo>
                <a:lnTo>
                  <a:pt x="5801579" y="3705959"/>
                </a:lnTo>
                <a:cubicBezTo>
                  <a:pt x="5801579" y="3705994"/>
                  <a:pt x="5801543" y="3705994"/>
                  <a:pt x="5801543" y="3706029"/>
                </a:cubicBezTo>
                <a:cubicBezTo>
                  <a:pt x="5776665" y="3740704"/>
                  <a:pt x="5784607" y="3788990"/>
                  <a:pt x="5819317" y="3813867"/>
                </a:cubicBezTo>
                <a:lnTo>
                  <a:pt x="5819563" y="3813867"/>
                </a:lnTo>
                <a:lnTo>
                  <a:pt x="7564433" y="5071750"/>
                </a:lnTo>
                <a:cubicBezTo>
                  <a:pt x="7726787" y="5198064"/>
                  <a:pt x="7761883" y="5429346"/>
                  <a:pt x="7644315" y="5598172"/>
                </a:cubicBezTo>
                <a:cubicBezTo>
                  <a:pt x="7522235" y="5773506"/>
                  <a:pt x="7281087" y="5816683"/>
                  <a:pt x="7105753" y="5694569"/>
                </a:cubicBezTo>
                <a:lnTo>
                  <a:pt x="5483659" y="4545154"/>
                </a:lnTo>
                <a:cubicBezTo>
                  <a:pt x="5450175" y="4523950"/>
                  <a:pt x="5406087" y="4531403"/>
                  <a:pt x="5381419" y="4562439"/>
                </a:cubicBezTo>
                <a:cubicBezTo>
                  <a:pt x="5354793" y="4595994"/>
                  <a:pt x="5360355" y="4644770"/>
                  <a:pt x="5393911" y="4671432"/>
                </a:cubicBezTo>
                <a:lnTo>
                  <a:pt x="6842839" y="5699398"/>
                </a:lnTo>
                <a:cubicBezTo>
                  <a:pt x="7005577" y="5815948"/>
                  <a:pt x="7045255" y="6041213"/>
                  <a:pt x="6932133" y="6206330"/>
                </a:cubicBezTo>
                <a:cubicBezTo>
                  <a:pt x="6817295" y="6373931"/>
                  <a:pt x="6588359" y="6416723"/>
                  <a:pt x="6420757" y="6301922"/>
                </a:cubicBezTo>
                <a:lnTo>
                  <a:pt x="6420583" y="6301922"/>
                </a:lnTo>
                <a:lnTo>
                  <a:pt x="4967315" y="5295300"/>
                </a:lnTo>
                <a:cubicBezTo>
                  <a:pt x="4932955" y="5269793"/>
                  <a:pt x="4884425" y="5276931"/>
                  <a:pt x="4858917" y="5311291"/>
                </a:cubicBezTo>
                <a:cubicBezTo>
                  <a:pt x="4833411" y="5345651"/>
                  <a:pt x="4840547" y="5394182"/>
                  <a:pt x="4874907" y="5419689"/>
                </a:cubicBezTo>
                <a:cubicBezTo>
                  <a:pt x="4876307" y="5420739"/>
                  <a:pt x="4877743" y="5421719"/>
                  <a:pt x="4879211" y="5422698"/>
                </a:cubicBezTo>
                <a:lnTo>
                  <a:pt x="5981391" y="6186736"/>
                </a:lnTo>
                <a:cubicBezTo>
                  <a:pt x="6053889" y="6236211"/>
                  <a:pt x="6106269" y="6310040"/>
                  <a:pt x="6129047" y="6394785"/>
                </a:cubicBezTo>
                <a:cubicBezTo>
                  <a:pt x="6181743" y="6590728"/>
                  <a:pt x="6065575" y="6792269"/>
                  <a:pt x="5869633" y="6844964"/>
                </a:cubicBezTo>
                <a:cubicBezTo>
                  <a:pt x="5836917" y="6853991"/>
                  <a:pt x="5803153" y="6858575"/>
                  <a:pt x="5769213" y="6858575"/>
                </a:cubicBezTo>
                <a:cubicBezTo>
                  <a:pt x="5705041" y="6858575"/>
                  <a:pt x="5642023" y="6841674"/>
                  <a:pt x="5586459" y="6809589"/>
                </a:cubicBezTo>
                <a:lnTo>
                  <a:pt x="4871863" y="6397654"/>
                </a:lnTo>
                <a:lnTo>
                  <a:pt x="4915427" y="6333832"/>
                </a:lnTo>
                <a:cubicBezTo>
                  <a:pt x="4966651" y="6256575"/>
                  <a:pt x="4996673" y="6167211"/>
                  <a:pt x="5002411" y="6074698"/>
                </a:cubicBezTo>
                <a:cubicBezTo>
                  <a:pt x="5020571" y="5783478"/>
                  <a:pt x="4799191" y="5532671"/>
                  <a:pt x="4507971" y="5514512"/>
                </a:cubicBezTo>
                <a:cubicBezTo>
                  <a:pt x="4489951" y="5513637"/>
                  <a:pt x="4471931" y="5514127"/>
                  <a:pt x="4453981" y="5515946"/>
                </a:cubicBezTo>
                <a:lnTo>
                  <a:pt x="4356569" y="5522034"/>
                </a:lnTo>
                <a:lnTo>
                  <a:pt x="4362203" y="5439493"/>
                </a:lnTo>
                <a:cubicBezTo>
                  <a:pt x="4369865" y="5341242"/>
                  <a:pt x="4349955" y="5242781"/>
                  <a:pt x="4304715" y="5155201"/>
                </a:cubicBezTo>
                <a:cubicBezTo>
                  <a:pt x="4288095" y="5115663"/>
                  <a:pt x="4264825" y="5079273"/>
                  <a:pt x="4235959" y="5047572"/>
                </a:cubicBezTo>
                <a:cubicBezTo>
                  <a:pt x="4217835" y="5026859"/>
                  <a:pt x="4197471" y="5008209"/>
                  <a:pt x="4175217" y="4991974"/>
                </a:cubicBezTo>
                <a:cubicBezTo>
                  <a:pt x="4088057" y="4916676"/>
                  <a:pt x="3978611" y="4871994"/>
                  <a:pt x="3863633" y="4864821"/>
                </a:cubicBezTo>
                <a:cubicBezTo>
                  <a:pt x="3842463" y="4864121"/>
                  <a:pt x="3821259" y="4864786"/>
                  <a:pt x="3800197" y="4866850"/>
                </a:cubicBezTo>
                <a:lnTo>
                  <a:pt x="3722239" y="4872658"/>
                </a:lnTo>
                <a:lnTo>
                  <a:pt x="3712511" y="4786759"/>
                </a:lnTo>
                <a:lnTo>
                  <a:pt x="3712511" y="4783715"/>
                </a:lnTo>
                <a:cubicBezTo>
                  <a:pt x="3720105" y="4645400"/>
                  <a:pt x="3673219" y="4509604"/>
                  <a:pt x="3581859" y="4405475"/>
                </a:cubicBezTo>
                <a:lnTo>
                  <a:pt x="3564715" y="4385880"/>
                </a:lnTo>
                <a:cubicBezTo>
                  <a:pt x="3389941" y="4185389"/>
                  <a:pt x="3092947" y="4147040"/>
                  <a:pt x="2872931" y="4296516"/>
                </a:cubicBezTo>
                <a:lnTo>
                  <a:pt x="2780455" y="4358589"/>
                </a:lnTo>
                <a:lnTo>
                  <a:pt x="2761035" y="4248895"/>
                </a:lnTo>
                <a:cubicBezTo>
                  <a:pt x="2744483" y="4152009"/>
                  <a:pt x="2701483" y="4061595"/>
                  <a:pt x="2636785" y="3987627"/>
                </a:cubicBezTo>
                <a:cubicBezTo>
                  <a:pt x="2442942" y="3766106"/>
                  <a:pt x="2106235" y="3743643"/>
                  <a:pt x="1884715" y="3937486"/>
                </a:cubicBezTo>
                <a:lnTo>
                  <a:pt x="1479323" y="4293228"/>
                </a:lnTo>
                <a:lnTo>
                  <a:pt x="1072147" y="3983393"/>
                </a:lnTo>
                <a:lnTo>
                  <a:pt x="2503509" y="1656151"/>
                </a:lnTo>
                <a:lnTo>
                  <a:pt x="2542559" y="1654997"/>
                </a:lnTo>
                <a:cubicBezTo>
                  <a:pt x="3257819" y="1643961"/>
                  <a:pt x="3971403" y="1582529"/>
                  <a:pt x="4678019" y="1471160"/>
                </a:cubicBezTo>
                <a:close/>
                <a:moveTo>
                  <a:pt x="5612751" y="1395824"/>
                </a:moveTo>
                <a:cubicBezTo>
                  <a:pt x="5678931" y="1389935"/>
                  <a:pt x="5746259" y="1397017"/>
                  <a:pt x="5810851" y="1417416"/>
                </a:cubicBezTo>
                <a:lnTo>
                  <a:pt x="6609631" y="1676341"/>
                </a:lnTo>
                <a:cubicBezTo>
                  <a:pt x="6896515" y="1770887"/>
                  <a:pt x="7207713" y="1759714"/>
                  <a:pt x="7487071" y="1644850"/>
                </a:cubicBezTo>
                <a:lnTo>
                  <a:pt x="7774899" y="1527039"/>
                </a:lnTo>
                <a:lnTo>
                  <a:pt x="9122775" y="3717751"/>
                </a:lnTo>
                <a:lnTo>
                  <a:pt x="8421019" y="4419541"/>
                </a:lnTo>
                <a:lnTo>
                  <a:pt x="8370495" y="4355545"/>
                </a:lnTo>
                <a:cubicBezTo>
                  <a:pt x="8347155" y="4324998"/>
                  <a:pt x="8320353" y="4297252"/>
                  <a:pt x="8290647" y="4272864"/>
                </a:cubicBezTo>
                <a:lnTo>
                  <a:pt x="5850355" y="2285723"/>
                </a:lnTo>
                <a:cubicBezTo>
                  <a:pt x="5825441" y="2265908"/>
                  <a:pt x="5791011" y="2263141"/>
                  <a:pt x="5763263" y="2278725"/>
                </a:cubicBezTo>
                <a:cubicBezTo>
                  <a:pt x="4957519" y="2741290"/>
                  <a:pt x="4390999" y="2585166"/>
                  <a:pt x="4057581" y="2372743"/>
                </a:cubicBezTo>
                <a:cubicBezTo>
                  <a:pt x="4022487" y="2350640"/>
                  <a:pt x="4002263" y="2311126"/>
                  <a:pt x="4004887" y="2269733"/>
                </a:cubicBezTo>
                <a:cubicBezTo>
                  <a:pt x="4006637" y="2227115"/>
                  <a:pt x="4031375" y="2188798"/>
                  <a:pt x="4069479" y="2169627"/>
                </a:cubicBezTo>
                <a:lnTo>
                  <a:pt x="5421555" y="1452056"/>
                </a:lnTo>
                <a:cubicBezTo>
                  <a:pt x="5481545" y="1420573"/>
                  <a:pt x="5546573" y="1401713"/>
                  <a:pt x="5612751" y="1395824"/>
                </a:cubicBezTo>
                <a:close/>
                <a:moveTo>
                  <a:pt x="852177" y="53989"/>
                </a:moveTo>
                <a:lnTo>
                  <a:pt x="2515941" y="1341649"/>
                </a:lnTo>
                <a:lnTo>
                  <a:pt x="759594" y="4197690"/>
                </a:lnTo>
                <a:lnTo>
                  <a:pt x="0" y="3771130"/>
                </a:lnTo>
                <a:close/>
                <a:moveTo>
                  <a:pt x="9474257" y="0"/>
                </a:moveTo>
                <a:lnTo>
                  <a:pt x="10326575" y="3717176"/>
                </a:lnTo>
                <a:lnTo>
                  <a:pt x="9566839" y="4143877"/>
                </a:lnTo>
                <a:lnTo>
                  <a:pt x="9310679" y="3727183"/>
                </a:lnTo>
                <a:lnTo>
                  <a:pt x="9260889" y="3646252"/>
                </a:lnTo>
                <a:lnTo>
                  <a:pt x="9252317" y="3631731"/>
                </a:lnTo>
                <a:lnTo>
                  <a:pt x="7810211" y="1287799"/>
                </a:lnTo>
                <a:close/>
              </a:path>
            </a:pathLst>
          </a:custGeom>
          <a:solidFill>
            <a:schemeClr val="bg1"/>
          </a:solidFill>
          <a:ln w="3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3FA0F52A-D773-4B6C-BDB9-91E71C7E8326}"/>
              </a:ext>
            </a:extLst>
          </p:cNvPr>
          <p:cNvSpPr txBox="1"/>
          <p:nvPr/>
        </p:nvSpPr>
        <p:spPr>
          <a:xfrm>
            <a:off x="8495872" y="1633284"/>
            <a:ext cx="1432096" cy="307777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Definitie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 (Body)"/>
              <a:ea typeface="+mn-ea"/>
              <a:cs typeface="Mongolian Baiti" panose="03000500000000000000" pitchFamily="66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D280CFF-04F1-4DAB-97C9-23266C3962C7}"/>
              </a:ext>
            </a:extLst>
          </p:cNvPr>
          <p:cNvSpPr txBox="1"/>
          <p:nvPr/>
        </p:nvSpPr>
        <p:spPr>
          <a:xfrm>
            <a:off x="8596975" y="3274577"/>
            <a:ext cx="1432096" cy="615553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Fluxurile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 de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Baza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 (Body)"/>
              <a:ea typeface="+mn-ea"/>
              <a:cs typeface="Mongolian Baiti" panose="03000500000000000000" pitchFamily="66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49920FA-7CA7-460E-8C9C-71E95223B4CA}"/>
              </a:ext>
            </a:extLst>
          </p:cNvPr>
          <p:cNvSpPr txBox="1"/>
          <p:nvPr/>
        </p:nvSpPr>
        <p:spPr>
          <a:xfrm>
            <a:off x="8569632" y="4869858"/>
            <a:ext cx="1432096" cy="307777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(Body)"/>
                <a:ea typeface="+mn-ea"/>
                <a:cs typeface="Mongolian Baiti" panose="03000500000000000000" pitchFamily="66" charset="0"/>
              </a:rPr>
              <a:t>Integrare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 (Body)"/>
              <a:ea typeface="+mn-ea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84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1">
            <a:extLst>
              <a:ext uri="{FF2B5EF4-FFF2-40B4-BE49-F238E27FC236}">
                <a16:creationId xmlns:a16="http://schemas.microsoft.com/office/drawing/2014/main" id="{537ED3D7-9692-AE62-53FA-9420908E874C}"/>
              </a:ext>
            </a:extLst>
          </p:cNvPr>
          <p:cNvSpPr txBox="1"/>
          <p:nvPr/>
        </p:nvSpPr>
        <p:spPr>
          <a:xfrm>
            <a:off x="139367" y="102801"/>
            <a:ext cx="8553960" cy="675241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2800" b="0" strike="noStrike" cap="all" spc="-1" dirty="0" err="1">
                <a:latin typeface="Montserrat (Body)"/>
              </a:rPr>
              <a:t>Soluția</a:t>
            </a:r>
            <a:r>
              <a:rPr lang="en-US" sz="2800" b="0" strike="noStrike" cap="all" spc="-1" dirty="0">
                <a:latin typeface="Montserrat (Body)"/>
              </a:rPr>
              <a:t> </a:t>
            </a:r>
            <a:r>
              <a:rPr lang="en-US" sz="2800" b="0" strike="noStrike" cap="all" spc="-1" dirty="0" err="1">
                <a:latin typeface="Montserrat (Body)"/>
              </a:rPr>
              <a:t>propusă</a:t>
            </a:r>
            <a:r>
              <a:rPr lang="en-US" sz="2800" b="0" strike="noStrike" cap="all" spc="-1" dirty="0">
                <a:latin typeface="Montserrat (Body)"/>
              </a:rPr>
              <a:t> - </a:t>
            </a:r>
            <a:r>
              <a:rPr lang="en-US" sz="2800" b="0" strike="noStrike" cap="all" spc="-1" dirty="0" err="1">
                <a:latin typeface="Montserrat (Body)"/>
              </a:rPr>
              <a:t>Eidas</a:t>
            </a:r>
            <a:r>
              <a:rPr lang="en-US" sz="2800" b="0" strike="noStrike" cap="all" spc="-1" dirty="0">
                <a:latin typeface="Montserrat (Body)"/>
              </a:rPr>
              <a:t>-node v2.6</a:t>
            </a:r>
            <a:endParaRPr lang="en-US" sz="2800" b="0" strike="noStrike" spc="-1" dirty="0">
              <a:latin typeface="Montserrat (Body)"/>
            </a:endParaRPr>
          </a:p>
        </p:txBody>
      </p:sp>
      <p:sp>
        <p:nvSpPr>
          <p:cNvPr id="5" name="CustomShape 2">
            <a:extLst>
              <a:ext uri="{FF2B5EF4-FFF2-40B4-BE49-F238E27FC236}">
                <a16:creationId xmlns:a16="http://schemas.microsoft.com/office/drawing/2014/main" id="{858023CD-C07A-8687-9BD1-612CE59425AF}"/>
              </a:ext>
            </a:extLst>
          </p:cNvPr>
          <p:cNvSpPr/>
          <p:nvPr/>
        </p:nvSpPr>
        <p:spPr>
          <a:xfrm>
            <a:off x="221040" y="1513800"/>
            <a:ext cx="4883400" cy="4903778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marL="360"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tabLst/>
              <a:defRPr/>
            </a:pPr>
            <a:endParaRPr lang="en-US" sz="1200" kern="0" spc="-1" dirty="0">
              <a:latin typeface="Montserrat (Body)"/>
            </a:endParaRPr>
          </a:p>
          <a:p>
            <a:pPr marL="360"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tabLst/>
              <a:defRPr/>
            </a:pP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1.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Utilizatorul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din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statul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membru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A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solicită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acces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la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serviciile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din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statul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membru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B</a:t>
            </a:r>
          </a:p>
          <a:p>
            <a:pPr marL="360"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tabLst/>
              <a:defRPr/>
            </a:pPr>
            <a:endParaRPr kumimoji="0" lang="en-US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Montserrat (Body)"/>
            </a:endParaRPr>
          </a:p>
          <a:p>
            <a:pPr marL="360"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tabLst/>
              <a:defRPr/>
            </a:pP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2.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Furnizorul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de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servicii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din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statul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membru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B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transmite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cererea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nodului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eIDAS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din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țara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sa</a:t>
            </a:r>
            <a:endParaRPr kumimoji="0" lang="en-US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Montserrat (Body)"/>
            </a:endParaRPr>
          </a:p>
          <a:p>
            <a:pPr marL="360"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tabLst/>
              <a:defRPr/>
            </a:pP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Nodul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eIDAS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din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statul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membru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B cere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utilizatorului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informații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cu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privire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la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țara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din care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acesta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provine</a:t>
            </a:r>
            <a:endParaRPr kumimoji="0" lang="en-US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Montserrat (Body)"/>
            </a:endParaRPr>
          </a:p>
          <a:p>
            <a:pPr marL="360"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tabLst/>
              <a:defRPr/>
            </a:pPr>
            <a:endParaRPr kumimoji="0" lang="en-US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Montserrat (Body)"/>
            </a:endParaRPr>
          </a:p>
          <a:p>
            <a:pPr marL="360"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tabLst/>
              <a:defRPr/>
            </a:pP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3.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După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ce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utilizatorul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furnizează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informațiile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privind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țara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de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origine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nodul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eIDAS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din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statul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membru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B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trimite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cererea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către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nodul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eIDAS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din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statul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membru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A</a:t>
            </a:r>
          </a:p>
          <a:p>
            <a:pPr marL="360"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tabLst/>
              <a:defRPr/>
            </a:pPr>
            <a:endParaRPr kumimoji="0" lang="en-US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Montserrat (Body)"/>
            </a:endParaRPr>
          </a:p>
          <a:p>
            <a:pPr marL="360"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tabLst/>
              <a:defRPr/>
            </a:pP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4.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Nodul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eIDAS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din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statul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membru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A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transmite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cererea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către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Furnizorul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de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identitate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în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vederea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autentificării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. </a:t>
            </a:r>
          </a:p>
          <a:p>
            <a:pPr marL="360"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tabLst/>
              <a:defRPr/>
            </a:pPr>
            <a:endParaRPr kumimoji="0" lang="en-US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Montserrat (Body)"/>
            </a:endParaRPr>
          </a:p>
          <a:p>
            <a:pPr marL="360"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tabLst/>
              <a:defRPr/>
            </a:pP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5.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Utilizatorul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se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autentifică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folosind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identitatea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sa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electronică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iar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după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autentificare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identitatea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este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transmisă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către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nodul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eIDAS</a:t>
            </a:r>
            <a:endParaRPr kumimoji="0" lang="en-US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Montserrat (Body)"/>
            </a:endParaRPr>
          </a:p>
          <a:p>
            <a:pPr marL="360"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tabLst/>
              <a:defRPr/>
            </a:pPr>
            <a:endParaRPr kumimoji="0" lang="en-US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Montserrat (Body)"/>
            </a:endParaRPr>
          </a:p>
          <a:p>
            <a:pPr marL="360"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tabLst/>
              <a:defRPr/>
            </a:pP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6.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Nodul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eIDAS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din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statul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membru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A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transmite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răspunsul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către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nodul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eIDAS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din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statul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membru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B care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îl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transmite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către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Furnizorul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de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servicii</a:t>
            </a:r>
            <a:endParaRPr kumimoji="0" lang="en-US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Montserrat (Body)"/>
            </a:endParaRPr>
          </a:p>
          <a:p>
            <a:pPr marL="360"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tabLst/>
              <a:defRPr/>
            </a:pPr>
            <a:endParaRPr kumimoji="0" lang="en-US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Montserrat (Body)"/>
            </a:endParaRPr>
          </a:p>
          <a:p>
            <a:pPr marL="360"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tabLst/>
              <a:defRPr/>
            </a:pP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7.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Furnizorul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de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servicii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permite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accesul</a:t>
            </a:r>
            <a:r>
              <a:rPr kumimoji="0" lang="en-US" sz="1200" b="0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Montserrat (Body)"/>
              </a:rPr>
              <a:t> </a:t>
            </a:r>
            <a:r>
              <a:rPr kumimoji="0" lang="en-US" sz="1200" b="0" i="0" u="none" strike="noStrike" kern="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Montserrat (Body)"/>
              </a:rPr>
              <a:t>utilizatorului</a:t>
            </a:r>
            <a:endParaRPr kumimoji="0" lang="en-US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Montserrat (Body)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Montserrat (Body)"/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0DAC2230-7FF9-4CDC-C707-3237BC19D699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5281039" y="1681920"/>
            <a:ext cx="6498360" cy="45644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7085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BA172C5-0ADB-C444-8D50-6DADC1DF8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Exemplu</a:t>
            </a:r>
            <a:r>
              <a:rPr lang="en-US" dirty="0"/>
              <a:t> Flux </a:t>
            </a:r>
            <a:endParaRPr lang="en-GB" dirty="0"/>
          </a:p>
        </p:txBody>
      </p:sp>
      <p:sp>
        <p:nvSpPr>
          <p:cNvPr id="4" name="CustomShape 2">
            <a:extLst>
              <a:ext uri="{FF2B5EF4-FFF2-40B4-BE49-F238E27FC236}">
                <a16:creationId xmlns:a16="http://schemas.microsoft.com/office/drawing/2014/main" id="{924CF2CF-342C-43A0-3025-92131A4A1A6E}"/>
              </a:ext>
            </a:extLst>
          </p:cNvPr>
          <p:cNvSpPr/>
          <p:nvPr/>
        </p:nvSpPr>
        <p:spPr>
          <a:xfrm>
            <a:off x="517090" y="828273"/>
            <a:ext cx="9699961" cy="197230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/>
          <a:lstStyle/>
          <a:p>
            <a:pPr marL="228600" indent="-228600">
              <a:buFont typeface="+mj-lt"/>
              <a:buAutoNum type="arabicPeriod"/>
            </a:pP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Un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cetatean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italian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are de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platit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o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amenda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primita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in Romania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si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apeleaza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la ghiseul.ro (</a:t>
            </a:r>
            <a:r>
              <a:rPr lang="en-US" sz="12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Furnizor</a:t>
            </a:r>
            <a:r>
              <a:rPr lang="en-US" sz="12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de </a:t>
            </a:r>
            <a:r>
              <a:rPr lang="en-US" sz="12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Servicii</a:t>
            </a:r>
            <a:r>
              <a:rPr lang="en-US" sz="12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- SP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)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pentru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a face 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plata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endParaRPr lang="en-GB" sz="1200" kern="100" dirty="0">
              <a:effectLst/>
              <a:latin typeface="Montserrat (Body)"/>
              <a:ea typeface="Noto Serif CJK SC"/>
              <a:cs typeface="Noto Sans Devanagari" panose="020B050204050402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Furnizorul</a:t>
            </a:r>
            <a:r>
              <a:rPr lang="en-US" sz="12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de </a:t>
            </a:r>
            <a:r>
              <a:rPr lang="en-US" sz="12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identitate</a:t>
            </a:r>
            <a:r>
              <a:rPr lang="en-US" sz="12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(Identity Provider - IDP)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al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Italiei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se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va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ocupa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de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identificarea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si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autentificarea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cetateanului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italian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pentru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SP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-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ul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din Romania.</a:t>
            </a:r>
            <a:endParaRPr lang="en-GB" sz="1200" kern="100" dirty="0">
              <a:effectLst/>
              <a:latin typeface="Montserrat (Body)"/>
              <a:ea typeface="Noto Serif CJK SC"/>
              <a:cs typeface="Noto Sans Devanagari" panose="020B0502040504020204" pitchFamily="34" charset="0"/>
            </a:endParaRPr>
          </a:p>
          <a:p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 </a:t>
            </a:r>
            <a:endParaRPr lang="en-GB" sz="1200" kern="100" dirty="0">
              <a:effectLst/>
              <a:latin typeface="Montserrat (Body)"/>
              <a:ea typeface="Noto Serif CJK SC"/>
              <a:cs typeface="Noto Sans Devanagari" panose="020B0502040504020204" pitchFamily="34" charset="0"/>
            </a:endParaRPr>
          </a:p>
          <a:p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3.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Pentru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ca </a:t>
            </a:r>
            <a:r>
              <a:rPr lang="en-US" sz="12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SP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-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ul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sa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identifice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clientul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,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trebuie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sa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pregateasca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cererea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de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autentificare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,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ceea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ce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va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include:</a:t>
            </a:r>
            <a:endParaRPr lang="en-GB" sz="1200" kern="100" dirty="0">
              <a:effectLst/>
              <a:latin typeface="Montserrat (Body)"/>
              <a:ea typeface="Noto Serif CJK SC"/>
              <a:cs typeface="Noto Sans Devanagari" panose="020B050204050402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atributele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necesare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–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aceste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atribute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sunt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informatiile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cerute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de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catre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SP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, in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cazul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nostru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serviciul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public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romanesc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oferit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de ghiseul.ro;</a:t>
            </a:r>
            <a:endParaRPr lang="en-GB" sz="1200" kern="100" dirty="0">
              <a:effectLst/>
              <a:latin typeface="Montserrat (Body)"/>
              <a:ea typeface="Noto Serif CJK SC"/>
              <a:cs typeface="Noto Sans Devanagari" panose="020B050204050402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tara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de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provenienta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–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aceasta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informatie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este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necesara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pentru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a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redirecta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catre</a:t>
            </a:r>
            <a:r>
              <a:rPr lang="en-US" sz="1200" kern="100" dirty="0"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nodul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eidas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din Italia, in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cazul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2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nostru</a:t>
            </a:r>
            <a:r>
              <a:rPr lang="en-US" sz="12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.</a:t>
            </a:r>
            <a:endParaRPr lang="en-GB" sz="1200" kern="100" dirty="0">
              <a:effectLst/>
              <a:latin typeface="Montserrat (Body)"/>
              <a:ea typeface="Noto Serif CJK SC"/>
              <a:cs typeface="Noto Sans Devanagari" panose="020B0502040504020204" pitchFamily="34" charset="0"/>
            </a:endParaRPr>
          </a:p>
        </p:txBody>
      </p:sp>
      <p:pic>
        <p:nvPicPr>
          <p:cNvPr id="5" name="Image1">
            <a:extLst>
              <a:ext uri="{FF2B5EF4-FFF2-40B4-BE49-F238E27FC236}">
                <a16:creationId xmlns:a16="http://schemas.microsoft.com/office/drawing/2014/main" id="{B65037A8-1CB8-2275-F94F-49FFB1152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73875" y="2919308"/>
            <a:ext cx="4763129" cy="3573572"/>
          </a:xfrm>
          <a:prstGeom prst="rect">
            <a:avLst/>
          </a:prstGeom>
        </p:spPr>
      </p:pic>
      <p:sp>
        <p:nvSpPr>
          <p:cNvPr id="7" name="CustomShape 2">
            <a:extLst>
              <a:ext uri="{FF2B5EF4-FFF2-40B4-BE49-F238E27FC236}">
                <a16:creationId xmlns:a16="http://schemas.microsoft.com/office/drawing/2014/main" id="{AB8BD60A-2F6C-C4D9-DA68-7D1CAF47318F}"/>
              </a:ext>
            </a:extLst>
          </p:cNvPr>
          <p:cNvSpPr/>
          <p:nvPr/>
        </p:nvSpPr>
        <p:spPr>
          <a:xfrm>
            <a:off x="5604992" y="3097096"/>
            <a:ext cx="5983066" cy="321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/>
          <a:lstStyle/>
          <a:p>
            <a:pPr marL="228600" indent="-228600">
              <a:buFont typeface="+mj-lt"/>
              <a:buAutoNum type="arabicPeriod"/>
            </a:pPr>
            <a:r>
              <a:rPr lang="en-US" sz="11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Accesare</a:t>
            </a:r>
            <a:r>
              <a:rPr lang="en-US" sz="11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SP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–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Cetateanul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italian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acceseaza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SP-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ul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din Romania,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acesta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fiind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ghiseul.ro;</a:t>
            </a:r>
            <a:endParaRPr lang="en-GB" sz="1100" kern="100" dirty="0">
              <a:effectLst/>
              <a:latin typeface="Montserrat (Body)"/>
              <a:ea typeface="Noto Serif CJK SC"/>
              <a:cs typeface="Noto Sans Devanagari" panose="020B050204050402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Pregatire</a:t>
            </a:r>
            <a:r>
              <a:rPr lang="en-US" sz="11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atribute</a:t>
            </a:r>
            <a:r>
              <a:rPr lang="en-US" sz="11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–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Acesta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este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un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proces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automatizat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de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catre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SP. Se defines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informatiile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de care are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nevoie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SP-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ul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din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partea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cetateanului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italian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;</a:t>
            </a:r>
            <a:endParaRPr lang="en-GB" sz="1100" kern="100" dirty="0">
              <a:effectLst/>
              <a:latin typeface="Montserrat (Body)"/>
              <a:ea typeface="Noto Serif CJK SC"/>
              <a:cs typeface="Noto Sans Devanagari" panose="020B050204050402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Selectare</a:t>
            </a:r>
            <a:r>
              <a:rPr lang="en-US" sz="11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tara</a:t>
            </a:r>
            <a:r>
              <a:rPr lang="en-US" sz="11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–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Acesta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este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un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proces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manual,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deoarece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cetateanul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italian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trebuie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sa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spuna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ca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tara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lui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este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Italia.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Acest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proces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ajuta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in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identificarea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nodului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;</a:t>
            </a:r>
            <a:endParaRPr lang="en-GB" sz="1100" kern="100" dirty="0">
              <a:effectLst/>
              <a:latin typeface="Montserrat (Body)"/>
              <a:ea typeface="Noto Serif CJK SC"/>
              <a:cs typeface="Noto Sans Devanagari" panose="020B050204050402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Redirectare</a:t>
            </a:r>
            <a:r>
              <a:rPr lang="en-US" sz="11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in </a:t>
            </a:r>
            <a:r>
              <a:rPr lang="en-US" sz="11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functie</a:t>
            </a:r>
            <a:r>
              <a:rPr lang="en-US" sz="11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de </a:t>
            </a:r>
            <a:r>
              <a:rPr lang="en-US" sz="11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tara</a:t>
            </a:r>
            <a:r>
              <a:rPr lang="en-US" sz="11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– In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functie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de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tara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selectata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,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nodul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eIDAS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din Romania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poate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decide cu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nod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sa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comunice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pentru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a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stabili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conditiile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de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autentificare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ale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cetateanului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. Sunt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trimise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mai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departe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atributele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solicitate de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catre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ghiseul.ro (SP-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ul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de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interes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);</a:t>
            </a:r>
            <a:endParaRPr lang="en-GB" sz="1100" kern="100" dirty="0">
              <a:effectLst/>
              <a:latin typeface="Montserrat (Body)"/>
              <a:ea typeface="Noto Serif CJK SC"/>
              <a:cs typeface="Noto Sans Devanagari" panose="020B050204050402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Procesare</a:t>
            </a:r>
            <a:r>
              <a:rPr lang="en-US" sz="11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cerere</a:t>
            </a:r>
            <a:r>
              <a:rPr lang="en-US" sz="11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in </a:t>
            </a:r>
            <a:r>
              <a:rPr lang="en-US" sz="11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functie</a:t>
            </a:r>
            <a:r>
              <a:rPr lang="en-US" sz="11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de </a:t>
            </a:r>
            <a:r>
              <a:rPr lang="en-US" sz="11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tara</a:t>
            </a:r>
            <a:r>
              <a:rPr lang="en-US" sz="11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de </a:t>
            </a:r>
            <a:r>
              <a:rPr lang="en-US" sz="11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provenienta</a:t>
            </a:r>
            <a:r>
              <a:rPr lang="en-US" sz="11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–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Nodul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eIDAS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din Romania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proceseaza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cererea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,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observa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ca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cetateanul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a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declarat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ca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este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din Italia,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drept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urmare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cererea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este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trimisa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mai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departe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catre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nodul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eIDAS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din Italia;</a:t>
            </a:r>
            <a:endParaRPr lang="en-GB" sz="1100" kern="100" dirty="0">
              <a:effectLst/>
              <a:latin typeface="Montserrat (Body)"/>
              <a:ea typeface="Noto Serif CJK SC"/>
              <a:cs typeface="Noto Sans Devanagari" panose="020B050204050402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Procesare</a:t>
            </a:r>
            <a:r>
              <a:rPr lang="en-US" sz="11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cerere</a:t>
            </a:r>
            <a:r>
              <a:rPr lang="en-US" sz="11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de </a:t>
            </a:r>
            <a:r>
              <a:rPr lang="en-US" sz="11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catre</a:t>
            </a:r>
            <a:r>
              <a:rPr lang="en-US" sz="11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tara</a:t>
            </a:r>
            <a:r>
              <a:rPr lang="en-US" sz="11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de </a:t>
            </a:r>
            <a:r>
              <a:rPr lang="en-US" sz="11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provenienta</a:t>
            </a:r>
            <a:r>
              <a:rPr lang="en-US" sz="11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–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Nodul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eIDAS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din Italia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proceseaza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cererea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si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determina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conditiile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de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autentificare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pentru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cetatean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;</a:t>
            </a:r>
            <a:endParaRPr lang="en-GB" sz="1100" kern="100" dirty="0">
              <a:effectLst/>
              <a:latin typeface="Montserrat (Body)"/>
              <a:ea typeface="Noto Serif CJK SC"/>
              <a:cs typeface="Noto Sans Devanagari" panose="020B050204050402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Redirectare</a:t>
            </a:r>
            <a:r>
              <a:rPr lang="en-US" sz="11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pentru</a:t>
            </a:r>
            <a:r>
              <a:rPr lang="en-US" sz="11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b="1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autentificare</a:t>
            </a:r>
            <a:r>
              <a:rPr lang="en-US" sz="1100" b="1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–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Nodul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eIDAS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din Italia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redirecteaza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cetateanul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italian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catre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pagina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IDP al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nodului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pentru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 </a:t>
            </a:r>
            <a:r>
              <a:rPr lang="en-US" sz="1100" kern="100" dirty="0" err="1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autentificare</a:t>
            </a:r>
            <a:r>
              <a:rPr lang="en-US" sz="1100" kern="100" dirty="0">
                <a:effectLst/>
                <a:latin typeface="Montserrat (Body)"/>
                <a:ea typeface="Noto Serif CJK SC"/>
                <a:cs typeface="Noto Sans Devanagari" panose="020B0502040504020204" pitchFamily="34" charset="0"/>
              </a:rPr>
              <a:t>.</a:t>
            </a:r>
            <a:endParaRPr lang="en-GB" sz="1100" kern="100" dirty="0">
              <a:effectLst/>
              <a:latin typeface="Montserrat (Body)"/>
              <a:ea typeface="Noto Serif CJK SC"/>
              <a:cs typeface="Noto Sans Devanagari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522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2">
            <a:extLst>
              <a:ext uri="{FF2B5EF4-FFF2-40B4-BE49-F238E27FC236}">
                <a16:creationId xmlns:a16="http://schemas.microsoft.com/office/drawing/2014/main" id="{A18B7783-9413-B082-B9EF-E2ACAE9890A9}"/>
              </a:ext>
            </a:extLst>
          </p:cNvPr>
          <p:cNvSpPr/>
          <p:nvPr/>
        </p:nvSpPr>
        <p:spPr>
          <a:xfrm>
            <a:off x="606884" y="183643"/>
            <a:ext cx="5708109" cy="5543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2800" b="0" strike="noStrike" cap="all" spc="-1" dirty="0" err="1">
                <a:latin typeface="Montserrat (Body)"/>
              </a:rPr>
              <a:t>Structuri</a:t>
            </a:r>
            <a:r>
              <a:rPr lang="en-US" sz="2800" b="0" strike="noStrike" cap="all" spc="-1" dirty="0">
                <a:latin typeface="Montserrat (Body)"/>
              </a:rPr>
              <a:t> de date</a:t>
            </a:r>
            <a:endParaRPr lang="en-US" sz="2800" b="0" strike="noStrike" spc="-1" dirty="0">
              <a:latin typeface="Montserrat (Body)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FEFF6D-3958-7F7C-7EAA-16091FF16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884" y="901549"/>
            <a:ext cx="3171825" cy="44943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4C9FEAB-4AF0-513B-0E7A-699011B38E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7670" y="737992"/>
            <a:ext cx="3276600" cy="4571858"/>
          </a:xfrm>
          <a:prstGeom prst="rect">
            <a:avLst/>
          </a:prstGeom>
        </p:spPr>
      </p:pic>
      <p:sp>
        <p:nvSpPr>
          <p:cNvPr id="7" name="CustomShape 2">
            <a:extLst>
              <a:ext uri="{FF2B5EF4-FFF2-40B4-BE49-F238E27FC236}">
                <a16:creationId xmlns:a16="http://schemas.microsoft.com/office/drawing/2014/main" id="{2273F072-0CA9-1569-4131-10479031E3C7}"/>
              </a:ext>
            </a:extLst>
          </p:cNvPr>
          <p:cNvSpPr/>
          <p:nvPr/>
        </p:nvSpPr>
        <p:spPr>
          <a:xfrm>
            <a:off x="7505859" y="2159946"/>
            <a:ext cx="4079257" cy="23281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/>
          <a:lstStyle/>
          <a:p>
            <a:pPr marL="228600" indent="-228600">
              <a:lnSpc>
                <a:spcPct val="100000"/>
              </a:lnSpc>
              <a:buFont typeface="+mj-lt"/>
              <a:buAutoNum type="arabicPeriod"/>
            </a:pPr>
            <a:r>
              <a:rPr lang="en-US" sz="1200" b="0" strike="noStrike" spc="-1" dirty="0" err="1">
                <a:latin typeface="Montserrat (Body)"/>
              </a:rPr>
              <a:t>Capturile</a:t>
            </a:r>
            <a:r>
              <a:rPr lang="en-US" sz="1200" b="0" strike="noStrike" spc="-1" dirty="0">
                <a:latin typeface="Montserrat (Body)"/>
              </a:rPr>
              <a:t> </a:t>
            </a:r>
            <a:r>
              <a:rPr lang="en-US" sz="1200" b="0" strike="noStrike" spc="-1" dirty="0" err="1">
                <a:latin typeface="Montserrat (Body)"/>
              </a:rPr>
              <a:t>alaturate</a:t>
            </a:r>
            <a:r>
              <a:rPr lang="en-US" sz="1200" b="0" strike="noStrike" spc="-1" dirty="0">
                <a:latin typeface="Montserrat (Body)"/>
              </a:rPr>
              <a:t> </a:t>
            </a:r>
            <a:r>
              <a:rPr lang="en-US" sz="1200" b="0" strike="noStrike" spc="-1" dirty="0" err="1">
                <a:latin typeface="Montserrat (Body)"/>
              </a:rPr>
              <a:t>reprezinta</a:t>
            </a:r>
            <a:r>
              <a:rPr lang="en-US" sz="1200" b="0" strike="noStrike" spc="-1" dirty="0">
                <a:latin typeface="Montserrat (Body)"/>
              </a:rPr>
              <a:t> </a:t>
            </a:r>
            <a:r>
              <a:rPr lang="en-US" sz="1200" b="0" strike="noStrike" spc="-1" dirty="0" err="1">
                <a:latin typeface="Montserrat (Body)"/>
              </a:rPr>
              <a:t>setu</a:t>
            </a:r>
            <a:r>
              <a:rPr lang="en-US" sz="1200" spc="-1" dirty="0" err="1">
                <a:latin typeface="Montserrat (Body)"/>
              </a:rPr>
              <a:t>l</a:t>
            </a:r>
            <a:r>
              <a:rPr lang="en-US" sz="1200" spc="-1" dirty="0">
                <a:latin typeface="Montserrat (Body)"/>
              </a:rPr>
              <a:t> minimal de date care </a:t>
            </a:r>
            <a:r>
              <a:rPr lang="en-US" sz="1200" spc="-1" dirty="0" err="1">
                <a:latin typeface="Montserrat (Body)"/>
              </a:rPr>
              <a:t>poate</a:t>
            </a:r>
            <a:r>
              <a:rPr lang="en-US" sz="1200" spc="-1" dirty="0">
                <a:latin typeface="Montserrat (Body)"/>
              </a:rPr>
              <a:t> fi </a:t>
            </a:r>
            <a:r>
              <a:rPr lang="en-US" sz="1200" spc="-1" dirty="0" err="1">
                <a:latin typeface="Montserrat (Body)"/>
              </a:rPr>
              <a:t>transmis</a:t>
            </a:r>
            <a:r>
              <a:rPr lang="en-US" sz="1200" spc="-1" dirty="0">
                <a:latin typeface="Montserrat (Body)"/>
              </a:rPr>
              <a:t> de la un stat </a:t>
            </a:r>
            <a:r>
              <a:rPr lang="en-US" sz="1200" spc="-1" dirty="0" err="1">
                <a:latin typeface="Montserrat (Body)"/>
              </a:rPr>
              <a:t>membru</a:t>
            </a:r>
            <a:r>
              <a:rPr lang="en-US" sz="1200" spc="-1" dirty="0">
                <a:latin typeface="Montserrat (Body)"/>
              </a:rPr>
              <a:t> </a:t>
            </a:r>
            <a:r>
              <a:rPr lang="en-US" sz="1200" spc="-1" dirty="0" err="1">
                <a:latin typeface="Montserrat (Body)"/>
              </a:rPr>
              <a:t>catre</a:t>
            </a:r>
            <a:r>
              <a:rPr lang="en-US" sz="1200" spc="-1" dirty="0">
                <a:latin typeface="Montserrat (Body)"/>
              </a:rPr>
              <a:t> </a:t>
            </a:r>
            <a:r>
              <a:rPr lang="en-US" sz="1200" spc="-1" dirty="0" err="1">
                <a:latin typeface="Montserrat (Body)"/>
              </a:rPr>
              <a:t>altul</a:t>
            </a:r>
            <a:endParaRPr lang="en-US" sz="1200" spc="-1" dirty="0">
              <a:latin typeface="Montserrat (Body)"/>
            </a:endParaRPr>
          </a:p>
          <a:p>
            <a:pPr marL="228600" indent="-228600">
              <a:lnSpc>
                <a:spcPct val="100000"/>
              </a:lnSpc>
              <a:buFont typeface="+mj-lt"/>
              <a:buAutoNum type="arabicPeriod"/>
            </a:pPr>
            <a:endParaRPr lang="en-US" sz="1200" spc="-1" dirty="0">
              <a:latin typeface="Montserrat (Body)"/>
            </a:endParaRPr>
          </a:p>
          <a:p>
            <a:pPr marL="228600" indent="-228600">
              <a:lnSpc>
                <a:spcPct val="100000"/>
              </a:lnSpc>
              <a:buFont typeface="+mj-lt"/>
              <a:buAutoNum type="arabicPeriod"/>
            </a:pPr>
            <a:endParaRPr lang="en-US" sz="1200" spc="-1" dirty="0">
              <a:latin typeface="Montserrat (Body)"/>
            </a:endParaRPr>
          </a:p>
          <a:p>
            <a:pPr marL="228600" indent="-228600">
              <a:lnSpc>
                <a:spcPct val="100000"/>
              </a:lnSpc>
              <a:buFont typeface="+mj-lt"/>
              <a:buAutoNum type="arabicPeriod"/>
            </a:pPr>
            <a:r>
              <a:rPr lang="en-US" sz="1200" spc="-1" dirty="0" err="1">
                <a:latin typeface="Montserrat (Body)"/>
              </a:rPr>
              <a:t>Exista</a:t>
            </a:r>
            <a:r>
              <a:rPr lang="en-US" sz="1200" spc="-1" dirty="0">
                <a:latin typeface="Montserrat (Body)"/>
              </a:rPr>
              <a:t> </a:t>
            </a:r>
            <a:r>
              <a:rPr lang="en-US" sz="1200" spc="-1" dirty="0" err="1">
                <a:latin typeface="Montserrat (Body)"/>
              </a:rPr>
              <a:t>mai</a:t>
            </a:r>
            <a:r>
              <a:rPr lang="en-US" sz="1200" spc="-1" dirty="0">
                <a:latin typeface="Montserrat (Body)"/>
              </a:rPr>
              <a:t> </a:t>
            </a:r>
            <a:r>
              <a:rPr lang="en-US" sz="1200" spc="-1" dirty="0" err="1">
                <a:latin typeface="Montserrat (Body)"/>
              </a:rPr>
              <a:t>multe</a:t>
            </a:r>
            <a:r>
              <a:rPr lang="en-US" sz="1200" spc="-1" dirty="0">
                <a:latin typeface="Montserrat (Body)"/>
              </a:rPr>
              <a:t> </a:t>
            </a:r>
            <a:r>
              <a:rPr lang="en-US" sz="1200" spc="-1" dirty="0" err="1">
                <a:latin typeface="Montserrat (Body)"/>
              </a:rPr>
              <a:t>tipuri</a:t>
            </a:r>
            <a:r>
              <a:rPr lang="en-US" sz="1200" spc="-1" dirty="0">
                <a:latin typeface="Montserrat (Body)"/>
              </a:rPr>
              <a:t> de </a:t>
            </a:r>
            <a:r>
              <a:rPr lang="en-US" sz="1200" spc="-1" dirty="0" err="1">
                <a:latin typeface="Montserrat (Body)"/>
              </a:rPr>
              <a:t>atribute</a:t>
            </a:r>
            <a:r>
              <a:rPr lang="en-US" sz="1200" spc="-1" dirty="0">
                <a:latin typeface="Montserrat (Body)"/>
              </a:rPr>
              <a:t>, </a:t>
            </a:r>
            <a:r>
              <a:rPr lang="en-US" sz="1200" spc="-1" dirty="0" err="1">
                <a:latin typeface="Montserrat (Body)"/>
              </a:rPr>
              <a:t>grupate</a:t>
            </a:r>
            <a:r>
              <a:rPr lang="en-US" sz="1200" spc="-1" dirty="0">
                <a:latin typeface="Montserrat (Body)"/>
              </a:rPr>
              <a:t> in </a:t>
            </a:r>
            <a:r>
              <a:rPr lang="en-US" sz="1200" spc="-1" dirty="0" err="1">
                <a:latin typeface="Montserrat (Body)"/>
              </a:rPr>
              <a:t>atribute</a:t>
            </a:r>
            <a:r>
              <a:rPr lang="en-US" sz="1200" spc="-1" dirty="0">
                <a:latin typeface="Montserrat (Body)"/>
              </a:rPr>
              <a:t> </a:t>
            </a:r>
            <a:r>
              <a:rPr lang="en-US" sz="1200" spc="-1" dirty="0" err="1">
                <a:latin typeface="Montserrat (Body)"/>
              </a:rPr>
              <a:t>nucleu</a:t>
            </a:r>
            <a:r>
              <a:rPr lang="en-US" sz="1200" spc="-1" dirty="0">
                <a:latin typeface="Montserrat (Body)"/>
              </a:rPr>
              <a:t> (core) </a:t>
            </a:r>
            <a:r>
              <a:rPr lang="en-US" sz="1200" spc="-1" dirty="0" err="1">
                <a:latin typeface="Montserrat (Body)"/>
              </a:rPr>
              <a:t>si</a:t>
            </a:r>
            <a:r>
              <a:rPr lang="en-US" sz="1200" spc="-1" dirty="0">
                <a:latin typeface="Montserrat (Body)"/>
              </a:rPr>
              <a:t> </a:t>
            </a:r>
            <a:r>
              <a:rPr lang="en-US" sz="1200" spc="-1" dirty="0" err="1">
                <a:latin typeface="Montserrat (Body)"/>
              </a:rPr>
              <a:t>atribute</a:t>
            </a:r>
            <a:r>
              <a:rPr lang="en-US" sz="1200" spc="-1" dirty="0">
                <a:latin typeface="Montserrat (Body)"/>
              </a:rPr>
              <a:t> </a:t>
            </a:r>
            <a:r>
              <a:rPr lang="en-US" sz="1200" spc="-1" dirty="0" err="1">
                <a:latin typeface="Montserrat (Body)"/>
              </a:rPr>
              <a:t>reprezentative</a:t>
            </a:r>
            <a:endParaRPr lang="en-US" sz="1200" spc="-1" dirty="0">
              <a:latin typeface="Montserrat (Body)"/>
            </a:endParaRPr>
          </a:p>
          <a:p>
            <a:pPr marL="228600" indent="-228600">
              <a:lnSpc>
                <a:spcPct val="100000"/>
              </a:lnSpc>
              <a:buFont typeface="+mj-lt"/>
              <a:buAutoNum type="arabicPeriod"/>
            </a:pPr>
            <a:endParaRPr lang="en-US" sz="1200" spc="-1" dirty="0">
              <a:latin typeface="Montserrat (Body)"/>
            </a:endParaRPr>
          </a:p>
          <a:p>
            <a:pPr marL="228600" indent="-228600">
              <a:lnSpc>
                <a:spcPct val="100000"/>
              </a:lnSpc>
              <a:buFont typeface="+mj-lt"/>
              <a:buAutoNum type="arabicPeriod"/>
            </a:pPr>
            <a:endParaRPr lang="en-US" sz="1200" spc="-1" dirty="0">
              <a:latin typeface="Montserrat (Body)"/>
            </a:endParaRPr>
          </a:p>
          <a:p>
            <a:pPr marL="228600" indent="-228600">
              <a:lnSpc>
                <a:spcPct val="100000"/>
              </a:lnSpc>
              <a:buFont typeface="+mj-lt"/>
              <a:buAutoNum type="arabicPeriod"/>
            </a:pPr>
            <a:r>
              <a:rPr lang="en-US" sz="1200" spc="-1" dirty="0" err="1">
                <a:latin typeface="Montserrat (Body)"/>
              </a:rPr>
              <a:t>Fiecare</a:t>
            </a:r>
            <a:r>
              <a:rPr lang="en-US" sz="1200" spc="-1" dirty="0">
                <a:latin typeface="Montserrat (Body)"/>
              </a:rPr>
              <a:t> </a:t>
            </a:r>
            <a:r>
              <a:rPr lang="en-US" sz="1200" spc="-1" dirty="0" err="1">
                <a:latin typeface="Montserrat (Body)"/>
              </a:rPr>
              <a:t>dintre</a:t>
            </a:r>
            <a:r>
              <a:rPr lang="en-US" sz="1200" spc="-1" dirty="0">
                <a:latin typeface="Montserrat (Body)"/>
              </a:rPr>
              <a:t> </a:t>
            </a:r>
            <a:r>
              <a:rPr lang="en-US" sz="1200" spc="-1" dirty="0" err="1">
                <a:latin typeface="Montserrat (Body)"/>
              </a:rPr>
              <a:t>aceste</a:t>
            </a:r>
            <a:r>
              <a:rPr lang="en-US" sz="1200" spc="-1" dirty="0">
                <a:latin typeface="Montserrat (Body)"/>
              </a:rPr>
              <a:t> </a:t>
            </a:r>
            <a:r>
              <a:rPr lang="en-US" sz="1200" spc="-1" dirty="0" err="1">
                <a:latin typeface="Montserrat (Body)"/>
              </a:rPr>
              <a:t>atribute</a:t>
            </a:r>
            <a:r>
              <a:rPr lang="en-US" sz="1200" spc="-1" dirty="0">
                <a:latin typeface="Montserrat (Body)"/>
              </a:rPr>
              <a:t> sunt dedicate </a:t>
            </a:r>
            <a:r>
              <a:rPr lang="en-US" sz="1200" spc="-1" dirty="0" err="1">
                <a:latin typeface="Montserrat (Body)"/>
              </a:rPr>
              <a:t>persoanelor</a:t>
            </a:r>
            <a:r>
              <a:rPr lang="en-US" sz="1200" spc="-1" dirty="0">
                <a:latin typeface="Montserrat (Body)"/>
              </a:rPr>
              <a:t> </a:t>
            </a:r>
            <a:r>
              <a:rPr lang="en-US" sz="1200" spc="-1" dirty="0" err="1">
                <a:latin typeface="Montserrat (Body)"/>
              </a:rPr>
              <a:t>fizice</a:t>
            </a:r>
            <a:r>
              <a:rPr lang="en-US" sz="1200" spc="-1" dirty="0">
                <a:latin typeface="Montserrat (Body)"/>
              </a:rPr>
              <a:t> </a:t>
            </a:r>
            <a:r>
              <a:rPr lang="en-US" sz="1200" spc="-1" dirty="0" err="1">
                <a:latin typeface="Montserrat (Body)"/>
              </a:rPr>
              <a:t>sau</a:t>
            </a:r>
            <a:r>
              <a:rPr lang="en-US" sz="1200" spc="-1" dirty="0">
                <a:latin typeface="Montserrat (Body)"/>
              </a:rPr>
              <a:t> </a:t>
            </a:r>
            <a:r>
              <a:rPr lang="en-US" sz="1200" spc="-1" dirty="0" err="1">
                <a:latin typeface="Montserrat (Body)"/>
              </a:rPr>
              <a:t>juridice</a:t>
            </a:r>
            <a:endParaRPr lang="en-US" sz="1200" spc="-1" dirty="0">
              <a:latin typeface="Montserrat (Body)"/>
            </a:endParaRPr>
          </a:p>
          <a:p>
            <a:pPr>
              <a:lnSpc>
                <a:spcPct val="100000"/>
              </a:lnSpc>
            </a:pPr>
            <a:endParaRPr lang="en-US" sz="1200" b="0" strike="noStrike" spc="-1" dirty="0">
              <a:latin typeface="Montserrat (Body)"/>
            </a:endParaRPr>
          </a:p>
        </p:txBody>
      </p:sp>
    </p:spTree>
    <p:extLst>
      <p:ext uri="{BB962C8B-B14F-4D97-AF65-F5344CB8AC3E}">
        <p14:creationId xmlns:p14="http://schemas.microsoft.com/office/powerpoint/2010/main" val="3386346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800962B-EDCC-BC51-85FF-4B3813C04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err="1"/>
              <a:t>Exemplu</a:t>
            </a:r>
            <a:r>
              <a:rPr lang="en-US" b="0" dirty="0"/>
              <a:t> </a:t>
            </a:r>
            <a:r>
              <a:rPr lang="en-US" b="0" dirty="0" err="1"/>
              <a:t>Furnizor</a:t>
            </a:r>
            <a:r>
              <a:rPr lang="en-US" b="0" dirty="0"/>
              <a:t> de </a:t>
            </a:r>
            <a:r>
              <a:rPr lang="en-US" b="0" dirty="0" err="1"/>
              <a:t>servicii</a:t>
            </a:r>
            <a:endParaRPr lang="en-GB" b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63DC35-8313-9721-A3EF-7D3597F78A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996" y="956695"/>
            <a:ext cx="9648825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034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800962B-EDCC-BC51-85FF-4B3813C04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err="1"/>
              <a:t>Exemplu</a:t>
            </a:r>
            <a:r>
              <a:rPr lang="en-US" b="0" dirty="0"/>
              <a:t> </a:t>
            </a:r>
            <a:r>
              <a:rPr lang="en-US" b="0" dirty="0" err="1"/>
              <a:t>Furnizor</a:t>
            </a:r>
            <a:r>
              <a:rPr lang="en-US" b="0" dirty="0"/>
              <a:t> de </a:t>
            </a:r>
            <a:r>
              <a:rPr lang="en-US" b="0" dirty="0" err="1"/>
              <a:t>servicii</a:t>
            </a:r>
            <a:endParaRPr lang="en-GB" b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78B5C5-B1DF-5D6A-5A94-DD9C3AEA21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637" y="1404937"/>
            <a:ext cx="9610725" cy="404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040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Theme">
  <a:themeElements>
    <a:clrScheme name="Theme 95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FF3D8C"/>
      </a:accent1>
      <a:accent2>
        <a:srgbClr val="FFC000"/>
      </a:accent2>
      <a:accent3>
        <a:srgbClr val="55E373"/>
      </a:accent3>
      <a:accent4>
        <a:srgbClr val="00A8FF"/>
      </a:accent4>
      <a:accent5>
        <a:srgbClr val="FF4155"/>
      </a:accent5>
      <a:accent6>
        <a:srgbClr val="C830CC"/>
      </a:accent6>
      <a:hlink>
        <a:srgbClr val="6B9F25"/>
      </a:hlink>
      <a:folHlink>
        <a:srgbClr val="8C8C8C"/>
      </a:folHlink>
    </a:clrScheme>
    <a:fontScheme name="Custom 5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686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Montserrat (Body)</vt:lpstr>
      <vt:lpstr>Roboto</vt:lpstr>
      <vt:lpstr>Office Theme</vt:lpstr>
      <vt:lpstr>Default Theme</vt:lpstr>
      <vt:lpstr>PowerPoint Presentation</vt:lpstr>
      <vt:lpstr>Prezentare Generala</vt:lpstr>
      <vt:lpstr>PowerPoint Presentation</vt:lpstr>
      <vt:lpstr>Exemplu Flux </vt:lpstr>
      <vt:lpstr>PowerPoint Presentation</vt:lpstr>
      <vt:lpstr>Exemplu Furnizor de servicii</vt:lpstr>
      <vt:lpstr>Exemplu Furnizor de servicii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cristian mocanu</dc:creator>
  <cp:lastModifiedBy>cristian mocanu</cp:lastModifiedBy>
  <cp:revision>5</cp:revision>
  <dcterms:created xsi:type="dcterms:W3CDTF">2022-07-20T07:46:07Z</dcterms:created>
  <dcterms:modified xsi:type="dcterms:W3CDTF">2024-01-19T11:18:01Z</dcterms:modified>
</cp:coreProperties>
</file>